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35"/>
  </p:notesMasterIdLst>
  <p:sldIdLst>
    <p:sldId id="304" r:id="rId2"/>
    <p:sldId id="282" r:id="rId3"/>
    <p:sldId id="386" r:id="rId4"/>
    <p:sldId id="384" r:id="rId5"/>
    <p:sldId id="383" r:id="rId6"/>
    <p:sldId id="385" r:id="rId7"/>
    <p:sldId id="369" r:id="rId8"/>
    <p:sldId id="368" r:id="rId9"/>
    <p:sldId id="367" r:id="rId10"/>
    <p:sldId id="387" r:id="rId11"/>
    <p:sldId id="388" r:id="rId12"/>
    <p:sldId id="393" r:id="rId13"/>
    <p:sldId id="376" r:id="rId14"/>
    <p:sldId id="390" r:id="rId15"/>
    <p:sldId id="400" r:id="rId16"/>
    <p:sldId id="401" r:id="rId17"/>
    <p:sldId id="402" r:id="rId18"/>
    <p:sldId id="395" r:id="rId19"/>
    <p:sldId id="394" r:id="rId20"/>
    <p:sldId id="398" r:id="rId21"/>
    <p:sldId id="396" r:id="rId22"/>
    <p:sldId id="399" r:id="rId23"/>
    <p:sldId id="404" r:id="rId24"/>
    <p:sldId id="408" r:id="rId25"/>
    <p:sldId id="319" r:id="rId26"/>
    <p:sldId id="362" r:id="rId27"/>
    <p:sldId id="363" r:id="rId28"/>
    <p:sldId id="391" r:id="rId29"/>
    <p:sldId id="405" r:id="rId30"/>
    <p:sldId id="406" r:id="rId31"/>
    <p:sldId id="407" r:id="rId32"/>
    <p:sldId id="380" r:id="rId33"/>
    <p:sldId id="392" r:id="rId3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знецов Кирилл Владимирович" initials="ККВ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4286"/>
    <a:srgbClr val="E1002B"/>
    <a:srgbClr val="204B82"/>
    <a:srgbClr val="7BA8DF"/>
    <a:srgbClr val="3278CD"/>
    <a:srgbClr val="FFFFFF"/>
    <a:srgbClr val="4FAF4F"/>
    <a:srgbClr val="7A7A7A"/>
    <a:srgbClr val="17375E"/>
    <a:srgbClr val="0F24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8417" autoAdjust="0"/>
  </p:normalViewPr>
  <p:slideViewPr>
    <p:cSldViewPr snapToGrid="0" snapToObjects="1">
      <p:cViewPr varScale="1">
        <p:scale>
          <a:sx n="54" d="100"/>
          <a:sy n="54" d="100"/>
        </p:scale>
        <p:origin x="-90" y="-552"/>
      </p:cViewPr>
      <p:guideLst>
        <p:guide orient="horz" pos="14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401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3C70DB-2383-4C25-9794-718BF7D68BCA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263E5D-B263-48DA-ACD2-A7E2BDECAE5C}">
      <dgm:prSet phldrT="[Текст]"/>
      <dgm:spPr/>
      <dgm:t>
        <a:bodyPr/>
        <a:lstStyle/>
        <a:p>
          <a:r>
            <a:rPr lang="ru-RU" b="1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Сч.10</a:t>
          </a:r>
          <a:endParaRPr lang="ru-RU" b="1" dirty="0">
            <a:solidFill>
              <a:schemeClr val="accent2">
                <a:lumMod val="40000"/>
                <a:lumOff val="60000"/>
              </a:schemeClr>
            </a:solidFill>
          </a:endParaRPr>
        </a:p>
      </dgm:t>
    </dgm:pt>
    <dgm:pt modelId="{EE3C5A7C-A259-43DB-8D65-C95D17F3E398}" type="parTrans" cxnId="{921471AE-D01A-4363-B978-24B628247103}">
      <dgm:prSet/>
      <dgm:spPr/>
      <dgm:t>
        <a:bodyPr/>
        <a:lstStyle/>
        <a:p>
          <a:endParaRPr lang="ru-RU"/>
        </a:p>
      </dgm:t>
    </dgm:pt>
    <dgm:pt modelId="{6BFC5F2A-B9C3-43F2-9B78-D3FDF324DFA7}" type="sibTrans" cxnId="{921471AE-D01A-4363-B978-24B628247103}">
      <dgm:prSet custT="1"/>
      <dgm:spPr/>
      <dgm:t>
        <a:bodyPr/>
        <a:lstStyle/>
        <a:p>
          <a:r>
            <a:rPr lang="ru-RU" sz="2400" b="1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Сч.15</a:t>
          </a:r>
          <a:endParaRPr lang="ru-RU" sz="2400" b="1" dirty="0">
            <a:solidFill>
              <a:schemeClr val="accent2">
                <a:lumMod val="40000"/>
                <a:lumOff val="60000"/>
              </a:schemeClr>
            </a:solidFill>
          </a:endParaRPr>
        </a:p>
      </dgm:t>
    </dgm:pt>
    <dgm:pt modelId="{98CB5873-D665-4906-91A4-2E21583D0CA4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Материалы</a:t>
          </a:r>
          <a:endParaRPr lang="ru-RU" dirty="0">
            <a:solidFill>
              <a:srgbClr val="C00000"/>
            </a:solidFill>
          </a:endParaRPr>
        </a:p>
      </dgm:t>
    </dgm:pt>
    <dgm:pt modelId="{EA3DEB21-7C54-486E-B920-E9A54902BCC1}" type="parTrans" cxnId="{4949F24F-4664-43AA-A112-70AB64466B68}">
      <dgm:prSet/>
      <dgm:spPr/>
      <dgm:t>
        <a:bodyPr/>
        <a:lstStyle/>
        <a:p>
          <a:endParaRPr lang="ru-RU"/>
        </a:p>
      </dgm:t>
    </dgm:pt>
    <dgm:pt modelId="{832A198F-B0EE-4AB6-B6D4-E20D0A4FACDC}" type="sibTrans" cxnId="{4949F24F-4664-43AA-A112-70AB64466B68}">
      <dgm:prSet/>
      <dgm:spPr/>
      <dgm:t>
        <a:bodyPr/>
        <a:lstStyle/>
        <a:p>
          <a:endParaRPr lang="ru-RU"/>
        </a:p>
      </dgm:t>
    </dgm:pt>
    <dgm:pt modelId="{BB7CF72C-485F-4EB8-856D-A6FB0DB5107D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Сч.25</a:t>
          </a:r>
          <a:endParaRPr lang="ru-RU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77E4A926-66EC-4AC3-95C5-EA4CCF6C66EF}" type="parTrans" cxnId="{15533AFC-A45F-4413-8541-1CA2C2C72956}">
      <dgm:prSet/>
      <dgm:spPr/>
      <dgm:t>
        <a:bodyPr/>
        <a:lstStyle/>
        <a:p>
          <a:endParaRPr lang="ru-RU"/>
        </a:p>
      </dgm:t>
    </dgm:pt>
    <dgm:pt modelId="{B412827F-DEBB-4954-85A2-8DF3EBAEC942}" type="sibTrans" cxnId="{15533AFC-A45F-4413-8541-1CA2C2C72956}">
      <dgm:prSet custT="1"/>
      <dgm:spPr/>
      <dgm:t>
        <a:bodyPr/>
        <a:lstStyle/>
        <a:p>
          <a:r>
            <a:rPr lang="ru-RU" sz="2400" b="1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Сч.16</a:t>
          </a:r>
          <a:endParaRPr lang="ru-RU" sz="2400" b="1" dirty="0">
            <a:solidFill>
              <a:schemeClr val="accent2">
                <a:lumMod val="40000"/>
                <a:lumOff val="60000"/>
              </a:schemeClr>
            </a:solidFill>
          </a:endParaRPr>
        </a:p>
      </dgm:t>
    </dgm:pt>
    <dgm:pt modelId="{A98F7245-CE64-48A6-8072-84116913CD08}">
      <dgm:prSet phldrT="[Текст]"/>
      <dgm:spPr/>
      <dgm:t>
        <a:bodyPr/>
        <a:lstStyle/>
        <a:p>
          <a:r>
            <a:rPr lang="ru-RU" dirty="0" smtClean="0">
              <a:solidFill>
                <a:schemeClr val="bg1">
                  <a:lumMod val="85000"/>
                </a:schemeClr>
              </a:solidFill>
            </a:rPr>
            <a:t>Общепроизводственные расходы</a:t>
          </a:r>
          <a:endParaRPr lang="ru-RU" dirty="0">
            <a:solidFill>
              <a:schemeClr val="bg1">
                <a:lumMod val="85000"/>
              </a:schemeClr>
            </a:solidFill>
          </a:endParaRPr>
        </a:p>
      </dgm:t>
    </dgm:pt>
    <dgm:pt modelId="{B44DF45C-9562-4EB1-965A-8320909BA6EA}" type="parTrans" cxnId="{9E916FAD-5078-4D31-BF43-5019638FCABE}">
      <dgm:prSet/>
      <dgm:spPr/>
      <dgm:t>
        <a:bodyPr/>
        <a:lstStyle/>
        <a:p>
          <a:endParaRPr lang="ru-RU"/>
        </a:p>
      </dgm:t>
    </dgm:pt>
    <dgm:pt modelId="{5B124317-CD5A-45A5-9CC0-248B100B6434}" type="sibTrans" cxnId="{9E916FAD-5078-4D31-BF43-5019638FCABE}">
      <dgm:prSet/>
      <dgm:spPr/>
      <dgm:t>
        <a:bodyPr/>
        <a:lstStyle/>
        <a:p>
          <a:endParaRPr lang="ru-RU"/>
        </a:p>
      </dgm:t>
    </dgm:pt>
    <dgm:pt modelId="{BD0A5F7F-C139-44DA-BEA6-10FE2D32A8D3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Сч.26</a:t>
          </a:r>
          <a:endParaRPr lang="ru-RU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7F86664A-886E-467C-929E-7986D2151563}" type="parTrans" cxnId="{D34C2717-9077-431A-B7C0-36B5B26DDEDA}">
      <dgm:prSet/>
      <dgm:spPr/>
      <dgm:t>
        <a:bodyPr/>
        <a:lstStyle/>
        <a:p>
          <a:endParaRPr lang="ru-RU"/>
        </a:p>
      </dgm:t>
    </dgm:pt>
    <dgm:pt modelId="{7EC34604-C9BA-40A3-85A7-EA78705E36BD}" type="sibTrans" cxnId="{D34C2717-9077-431A-B7C0-36B5B26DDEDA}">
      <dgm:prSet/>
      <dgm:spPr/>
      <dgm:t>
        <a:bodyPr/>
        <a:lstStyle/>
        <a:p>
          <a:endParaRPr lang="ru-RU"/>
        </a:p>
      </dgm:t>
    </dgm:pt>
    <dgm:pt modelId="{207AF977-8429-4D10-AD36-9CA811D10F36}">
      <dgm:prSet phldrT="[Текст]"/>
      <dgm:spPr/>
      <dgm:t>
        <a:bodyPr/>
        <a:lstStyle/>
        <a:p>
          <a:r>
            <a:rPr lang="ru-RU" dirty="0" smtClean="0">
              <a:solidFill>
                <a:schemeClr val="bg1">
                  <a:lumMod val="85000"/>
                </a:schemeClr>
              </a:solidFill>
            </a:rPr>
            <a:t>Общехозяйственные расходы</a:t>
          </a:r>
          <a:endParaRPr lang="ru-RU" dirty="0">
            <a:solidFill>
              <a:schemeClr val="bg1">
                <a:lumMod val="85000"/>
              </a:schemeClr>
            </a:solidFill>
          </a:endParaRPr>
        </a:p>
      </dgm:t>
    </dgm:pt>
    <dgm:pt modelId="{25B1984A-7514-4072-A9C8-985677E4A295}" type="parTrans" cxnId="{2ADB0FE3-A62E-4226-A374-1076987E8743}">
      <dgm:prSet/>
      <dgm:spPr/>
      <dgm:t>
        <a:bodyPr/>
        <a:lstStyle/>
        <a:p>
          <a:endParaRPr lang="ru-RU"/>
        </a:p>
      </dgm:t>
    </dgm:pt>
    <dgm:pt modelId="{5ADE07E4-7394-495C-8197-A33430465D34}" type="sibTrans" cxnId="{2ADB0FE3-A62E-4226-A374-1076987E8743}">
      <dgm:prSet/>
      <dgm:spPr/>
      <dgm:t>
        <a:bodyPr/>
        <a:lstStyle/>
        <a:p>
          <a:endParaRPr lang="ru-RU"/>
        </a:p>
      </dgm:t>
    </dgm:pt>
    <dgm:pt modelId="{E8D85E43-DDAE-4DD0-BD30-E9B876880269}" type="pres">
      <dgm:prSet presAssocID="{983C70DB-2383-4C25-9794-718BF7D68BC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A4C0FD9-C490-49CD-B05C-2D95D06E52E0}" type="pres">
      <dgm:prSet presAssocID="{5A263E5D-B263-48DA-ACD2-A7E2BDECAE5C}" presName="composite" presStyleCnt="0"/>
      <dgm:spPr/>
    </dgm:pt>
    <dgm:pt modelId="{F6BBD7D9-57CE-4A99-B496-97125437E834}" type="pres">
      <dgm:prSet presAssocID="{5A263E5D-B263-48DA-ACD2-A7E2BDECAE5C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57DE05-3456-4BD3-870D-FB8576ABFF12}" type="pres">
      <dgm:prSet presAssocID="{5A263E5D-B263-48DA-ACD2-A7E2BDECAE5C}" presName="Childtext1" presStyleLbl="revTx" presStyleIdx="0" presStyleCnt="3" custScaleX="152767" custLinFactNeighborX="33191" custLinFactNeighborY="-39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52565-6F9B-4BE1-8A60-959B998E2EF6}" type="pres">
      <dgm:prSet presAssocID="{5A263E5D-B263-48DA-ACD2-A7E2BDECAE5C}" presName="BalanceSpacing" presStyleCnt="0"/>
      <dgm:spPr/>
    </dgm:pt>
    <dgm:pt modelId="{B29A52E7-0826-435E-B970-FF4596887BDC}" type="pres">
      <dgm:prSet presAssocID="{5A263E5D-B263-48DA-ACD2-A7E2BDECAE5C}" presName="BalanceSpacing1" presStyleCnt="0"/>
      <dgm:spPr/>
    </dgm:pt>
    <dgm:pt modelId="{2DA85F69-D881-43CD-921A-4C9CB1E98A8A}" type="pres">
      <dgm:prSet presAssocID="{6BFC5F2A-B9C3-43F2-9B78-D3FDF324DFA7}" presName="Accent1Text" presStyleLbl="node1" presStyleIdx="1" presStyleCnt="6"/>
      <dgm:spPr/>
      <dgm:t>
        <a:bodyPr/>
        <a:lstStyle/>
        <a:p>
          <a:endParaRPr lang="ru-RU"/>
        </a:p>
      </dgm:t>
    </dgm:pt>
    <dgm:pt modelId="{CFD9B97B-44D9-48FF-A6D9-7A6F62541AB9}" type="pres">
      <dgm:prSet presAssocID="{6BFC5F2A-B9C3-43F2-9B78-D3FDF324DFA7}" presName="spaceBetweenRectangles" presStyleCnt="0"/>
      <dgm:spPr/>
    </dgm:pt>
    <dgm:pt modelId="{C19B6CEF-61A2-4AFF-9075-0EB08091C478}" type="pres">
      <dgm:prSet presAssocID="{BB7CF72C-485F-4EB8-856D-A6FB0DB5107D}" presName="composite" presStyleCnt="0"/>
      <dgm:spPr/>
    </dgm:pt>
    <dgm:pt modelId="{5A61CA28-C154-4DDA-BACE-3CCFC688F4E6}" type="pres">
      <dgm:prSet presAssocID="{BB7CF72C-485F-4EB8-856D-A6FB0DB5107D}" presName="Parent1" presStyleLbl="node1" presStyleIdx="2" presStyleCnt="6" custLinFactNeighborX="-56088" custLinFactNeighborY="-176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09EF0C-1A53-4B1A-8BFC-28EA4768CD92}" type="pres">
      <dgm:prSet presAssocID="{BB7CF72C-485F-4EB8-856D-A6FB0DB5107D}" presName="Childtext1" presStyleLbl="revTx" presStyleIdx="1" presStyleCnt="3" custScaleX="219299" custLinFactX="-8218" custLinFactNeighborX="-100000" custLinFactNeighborY="39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153163-9506-4F30-BF10-EE8A12679701}" type="pres">
      <dgm:prSet presAssocID="{BB7CF72C-485F-4EB8-856D-A6FB0DB5107D}" presName="BalanceSpacing" presStyleCnt="0"/>
      <dgm:spPr/>
    </dgm:pt>
    <dgm:pt modelId="{B305B465-1874-4634-99EF-A1BC9C1A6C8A}" type="pres">
      <dgm:prSet presAssocID="{BB7CF72C-485F-4EB8-856D-A6FB0DB5107D}" presName="BalanceSpacing1" presStyleCnt="0"/>
      <dgm:spPr/>
    </dgm:pt>
    <dgm:pt modelId="{DD0A607B-DCA6-4936-B2F6-D7BA4A8F72D9}" type="pres">
      <dgm:prSet presAssocID="{B412827F-DEBB-4954-85A2-8DF3EBAEC942}" presName="Accent1Text" presStyleLbl="node1" presStyleIdx="3" presStyleCnt="6" custLinFactNeighborX="-53963" custLinFactNeighborY="-2854"/>
      <dgm:spPr/>
      <dgm:t>
        <a:bodyPr/>
        <a:lstStyle/>
        <a:p>
          <a:endParaRPr lang="ru-RU"/>
        </a:p>
      </dgm:t>
    </dgm:pt>
    <dgm:pt modelId="{53A839CA-E061-4931-97EA-D7696E5AD807}" type="pres">
      <dgm:prSet presAssocID="{B412827F-DEBB-4954-85A2-8DF3EBAEC942}" presName="spaceBetweenRectangles" presStyleCnt="0"/>
      <dgm:spPr/>
    </dgm:pt>
    <dgm:pt modelId="{ABDE3C29-C012-47BD-A101-3F3E5CD5FA67}" type="pres">
      <dgm:prSet presAssocID="{BD0A5F7F-C139-44DA-BEA6-10FE2D32A8D3}" presName="composite" presStyleCnt="0"/>
      <dgm:spPr/>
    </dgm:pt>
    <dgm:pt modelId="{5A87A38F-67AB-4123-B8E6-EE0332302AD7}" type="pres">
      <dgm:prSet presAssocID="{BD0A5F7F-C139-44DA-BEA6-10FE2D32A8D3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8453DF-9961-44C2-BA25-1EBE7964655B}" type="pres">
      <dgm:prSet presAssocID="{BD0A5F7F-C139-44DA-BEA6-10FE2D32A8D3}" presName="Childtext1" presStyleLbl="revTx" presStyleIdx="2" presStyleCnt="3" custScaleX="204940" custLinFactNeighborX="57421" custLinFactNeighborY="12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F6C5EB-967B-4C54-91FF-D5DD2C55AED8}" type="pres">
      <dgm:prSet presAssocID="{BD0A5F7F-C139-44DA-BEA6-10FE2D32A8D3}" presName="BalanceSpacing" presStyleCnt="0"/>
      <dgm:spPr/>
    </dgm:pt>
    <dgm:pt modelId="{31CA3561-31A3-44AA-9E54-9568724F5AA7}" type="pres">
      <dgm:prSet presAssocID="{BD0A5F7F-C139-44DA-BEA6-10FE2D32A8D3}" presName="BalanceSpacing1" presStyleCnt="0"/>
      <dgm:spPr/>
    </dgm:pt>
    <dgm:pt modelId="{7E884726-CB96-4E63-A4E2-7411B77B10D8}" type="pres">
      <dgm:prSet presAssocID="{7EC34604-C9BA-40A3-85A7-EA78705E36BD}" presName="Accent1Text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5E285118-4131-4F1B-A0B0-700CF7CD46E2}" type="presOf" srcId="{98CB5873-D665-4906-91A4-2E21583D0CA4}" destId="{BE57DE05-3456-4BD3-870D-FB8576ABFF12}" srcOrd="0" destOrd="0" presId="urn:microsoft.com/office/officeart/2008/layout/AlternatingHexagons"/>
    <dgm:cxn modelId="{20054BD9-A0F4-4365-822D-54184B86CD58}" type="presOf" srcId="{A98F7245-CE64-48A6-8072-84116913CD08}" destId="{EF09EF0C-1A53-4B1A-8BFC-28EA4768CD92}" srcOrd="0" destOrd="0" presId="urn:microsoft.com/office/officeart/2008/layout/AlternatingHexagons"/>
    <dgm:cxn modelId="{A66F0E0E-1F98-4928-9199-CD12C6858D96}" type="presOf" srcId="{207AF977-8429-4D10-AD36-9CA811D10F36}" destId="{798453DF-9961-44C2-BA25-1EBE7964655B}" srcOrd="0" destOrd="0" presId="urn:microsoft.com/office/officeart/2008/layout/AlternatingHexagons"/>
    <dgm:cxn modelId="{2ADB0FE3-A62E-4226-A374-1076987E8743}" srcId="{BD0A5F7F-C139-44DA-BEA6-10FE2D32A8D3}" destId="{207AF977-8429-4D10-AD36-9CA811D10F36}" srcOrd="0" destOrd="0" parTransId="{25B1984A-7514-4072-A9C8-985677E4A295}" sibTransId="{5ADE07E4-7394-495C-8197-A33430465D34}"/>
    <dgm:cxn modelId="{7A808F1D-145E-4192-9085-260347DB6AD2}" type="presOf" srcId="{B412827F-DEBB-4954-85A2-8DF3EBAEC942}" destId="{DD0A607B-DCA6-4936-B2F6-D7BA4A8F72D9}" srcOrd="0" destOrd="0" presId="urn:microsoft.com/office/officeart/2008/layout/AlternatingHexagons"/>
    <dgm:cxn modelId="{38C51B1A-D30F-4AFC-965A-6502A34C623F}" type="presOf" srcId="{6BFC5F2A-B9C3-43F2-9B78-D3FDF324DFA7}" destId="{2DA85F69-D881-43CD-921A-4C9CB1E98A8A}" srcOrd="0" destOrd="0" presId="urn:microsoft.com/office/officeart/2008/layout/AlternatingHexagons"/>
    <dgm:cxn modelId="{BCA8F302-64B0-4336-BE4F-1F5042D86EF2}" type="presOf" srcId="{7EC34604-C9BA-40A3-85A7-EA78705E36BD}" destId="{7E884726-CB96-4E63-A4E2-7411B77B10D8}" srcOrd="0" destOrd="0" presId="urn:microsoft.com/office/officeart/2008/layout/AlternatingHexagons"/>
    <dgm:cxn modelId="{C9C49875-F9B0-4927-91A2-E0175923644E}" type="presOf" srcId="{BB7CF72C-485F-4EB8-856D-A6FB0DB5107D}" destId="{5A61CA28-C154-4DDA-BACE-3CCFC688F4E6}" srcOrd="0" destOrd="0" presId="urn:microsoft.com/office/officeart/2008/layout/AlternatingHexagons"/>
    <dgm:cxn modelId="{99C64D30-65A1-470F-B228-E4804DA2D358}" type="presOf" srcId="{5A263E5D-B263-48DA-ACD2-A7E2BDECAE5C}" destId="{F6BBD7D9-57CE-4A99-B496-97125437E834}" srcOrd="0" destOrd="0" presId="urn:microsoft.com/office/officeart/2008/layout/AlternatingHexagons"/>
    <dgm:cxn modelId="{921471AE-D01A-4363-B978-24B628247103}" srcId="{983C70DB-2383-4C25-9794-718BF7D68BCA}" destId="{5A263E5D-B263-48DA-ACD2-A7E2BDECAE5C}" srcOrd="0" destOrd="0" parTransId="{EE3C5A7C-A259-43DB-8D65-C95D17F3E398}" sibTransId="{6BFC5F2A-B9C3-43F2-9B78-D3FDF324DFA7}"/>
    <dgm:cxn modelId="{D34C2717-9077-431A-B7C0-36B5B26DDEDA}" srcId="{983C70DB-2383-4C25-9794-718BF7D68BCA}" destId="{BD0A5F7F-C139-44DA-BEA6-10FE2D32A8D3}" srcOrd="2" destOrd="0" parTransId="{7F86664A-886E-467C-929E-7986D2151563}" sibTransId="{7EC34604-C9BA-40A3-85A7-EA78705E36BD}"/>
    <dgm:cxn modelId="{2921EE65-C5A7-4A30-AD8C-EE98979A8797}" type="presOf" srcId="{BD0A5F7F-C139-44DA-BEA6-10FE2D32A8D3}" destId="{5A87A38F-67AB-4123-B8E6-EE0332302AD7}" srcOrd="0" destOrd="0" presId="urn:microsoft.com/office/officeart/2008/layout/AlternatingHexagons"/>
    <dgm:cxn modelId="{4949F24F-4664-43AA-A112-70AB64466B68}" srcId="{5A263E5D-B263-48DA-ACD2-A7E2BDECAE5C}" destId="{98CB5873-D665-4906-91A4-2E21583D0CA4}" srcOrd="0" destOrd="0" parTransId="{EA3DEB21-7C54-486E-B920-E9A54902BCC1}" sibTransId="{832A198F-B0EE-4AB6-B6D4-E20D0A4FACDC}"/>
    <dgm:cxn modelId="{C0BAB828-84A5-43D9-8926-3C61F24AC042}" type="presOf" srcId="{983C70DB-2383-4C25-9794-718BF7D68BCA}" destId="{E8D85E43-DDAE-4DD0-BD30-E9B876880269}" srcOrd="0" destOrd="0" presId="urn:microsoft.com/office/officeart/2008/layout/AlternatingHexagons"/>
    <dgm:cxn modelId="{9E916FAD-5078-4D31-BF43-5019638FCABE}" srcId="{BB7CF72C-485F-4EB8-856D-A6FB0DB5107D}" destId="{A98F7245-CE64-48A6-8072-84116913CD08}" srcOrd="0" destOrd="0" parTransId="{B44DF45C-9562-4EB1-965A-8320909BA6EA}" sibTransId="{5B124317-CD5A-45A5-9CC0-248B100B6434}"/>
    <dgm:cxn modelId="{15533AFC-A45F-4413-8541-1CA2C2C72956}" srcId="{983C70DB-2383-4C25-9794-718BF7D68BCA}" destId="{BB7CF72C-485F-4EB8-856D-A6FB0DB5107D}" srcOrd="1" destOrd="0" parTransId="{77E4A926-66EC-4AC3-95C5-EA4CCF6C66EF}" sibTransId="{B412827F-DEBB-4954-85A2-8DF3EBAEC942}"/>
    <dgm:cxn modelId="{E3B185B3-E03B-4A52-9351-D6861DA1257E}" type="presParOf" srcId="{E8D85E43-DDAE-4DD0-BD30-E9B876880269}" destId="{1A4C0FD9-C490-49CD-B05C-2D95D06E52E0}" srcOrd="0" destOrd="0" presId="urn:microsoft.com/office/officeart/2008/layout/AlternatingHexagons"/>
    <dgm:cxn modelId="{80A5DACB-895A-4367-9944-71369E14CC7F}" type="presParOf" srcId="{1A4C0FD9-C490-49CD-B05C-2D95D06E52E0}" destId="{F6BBD7D9-57CE-4A99-B496-97125437E834}" srcOrd="0" destOrd="0" presId="urn:microsoft.com/office/officeart/2008/layout/AlternatingHexagons"/>
    <dgm:cxn modelId="{4C668881-18A6-4929-8F2C-2B688C073CE5}" type="presParOf" srcId="{1A4C0FD9-C490-49CD-B05C-2D95D06E52E0}" destId="{BE57DE05-3456-4BD3-870D-FB8576ABFF12}" srcOrd="1" destOrd="0" presId="urn:microsoft.com/office/officeart/2008/layout/AlternatingHexagons"/>
    <dgm:cxn modelId="{A68D761D-9EC2-4C1D-8C7C-8FF9A6335C69}" type="presParOf" srcId="{1A4C0FD9-C490-49CD-B05C-2D95D06E52E0}" destId="{CCD52565-6F9B-4BE1-8A60-959B998E2EF6}" srcOrd="2" destOrd="0" presId="urn:microsoft.com/office/officeart/2008/layout/AlternatingHexagons"/>
    <dgm:cxn modelId="{927E8523-272A-4453-8420-9080E4E42177}" type="presParOf" srcId="{1A4C0FD9-C490-49CD-B05C-2D95D06E52E0}" destId="{B29A52E7-0826-435E-B970-FF4596887BDC}" srcOrd="3" destOrd="0" presId="urn:microsoft.com/office/officeart/2008/layout/AlternatingHexagons"/>
    <dgm:cxn modelId="{658543C5-B84E-4C1A-9142-90EB1943EE11}" type="presParOf" srcId="{1A4C0FD9-C490-49CD-B05C-2D95D06E52E0}" destId="{2DA85F69-D881-43CD-921A-4C9CB1E98A8A}" srcOrd="4" destOrd="0" presId="urn:microsoft.com/office/officeart/2008/layout/AlternatingHexagons"/>
    <dgm:cxn modelId="{CA8E243F-02A0-4150-8D08-F1CBA9B926A2}" type="presParOf" srcId="{E8D85E43-DDAE-4DD0-BD30-E9B876880269}" destId="{CFD9B97B-44D9-48FF-A6D9-7A6F62541AB9}" srcOrd="1" destOrd="0" presId="urn:microsoft.com/office/officeart/2008/layout/AlternatingHexagons"/>
    <dgm:cxn modelId="{460B26A2-29E8-40A3-87C3-78648D1FACB4}" type="presParOf" srcId="{E8D85E43-DDAE-4DD0-BD30-E9B876880269}" destId="{C19B6CEF-61A2-4AFF-9075-0EB08091C478}" srcOrd="2" destOrd="0" presId="urn:microsoft.com/office/officeart/2008/layout/AlternatingHexagons"/>
    <dgm:cxn modelId="{11CA16D0-0595-4FB3-A61F-91548D9E1D56}" type="presParOf" srcId="{C19B6CEF-61A2-4AFF-9075-0EB08091C478}" destId="{5A61CA28-C154-4DDA-BACE-3CCFC688F4E6}" srcOrd="0" destOrd="0" presId="urn:microsoft.com/office/officeart/2008/layout/AlternatingHexagons"/>
    <dgm:cxn modelId="{7937A1DA-FBD1-4F88-B4AF-7175B758F465}" type="presParOf" srcId="{C19B6CEF-61A2-4AFF-9075-0EB08091C478}" destId="{EF09EF0C-1A53-4B1A-8BFC-28EA4768CD92}" srcOrd="1" destOrd="0" presId="urn:microsoft.com/office/officeart/2008/layout/AlternatingHexagons"/>
    <dgm:cxn modelId="{1FDEEFB4-6152-4060-9197-7CC4D8647DD4}" type="presParOf" srcId="{C19B6CEF-61A2-4AFF-9075-0EB08091C478}" destId="{48153163-9506-4F30-BF10-EE8A12679701}" srcOrd="2" destOrd="0" presId="urn:microsoft.com/office/officeart/2008/layout/AlternatingHexagons"/>
    <dgm:cxn modelId="{BD100C9F-91DB-48C7-81BC-5BF96253623E}" type="presParOf" srcId="{C19B6CEF-61A2-4AFF-9075-0EB08091C478}" destId="{B305B465-1874-4634-99EF-A1BC9C1A6C8A}" srcOrd="3" destOrd="0" presId="urn:microsoft.com/office/officeart/2008/layout/AlternatingHexagons"/>
    <dgm:cxn modelId="{1E5E32CF-2F3C-471E-A4F7-E2A8BB0EA57B}" type="presParOf" srcId="{C19B6CEF-61A2-4AFF-9075-0EB08091C478}" destId="{DD0A607B-DCA6-4936-B2F6-D7BA4A8F72D9}" srcOrd="4" destOrd="0" presId="urn:microsoft.com/office/officeart/2008/layout/AlternatingHexagons"/>
    <dgm:cxn modelId="{A69A4D03-2D5D-44AD-BF18-A37C749C56F2}" type="presParOf" srcId="{E8D85E43-DDAE-4DD0-BD30-E9B876880269}" destId="{53A839CA-E061-4931-97EA-D7696E5AD807}" srcOrd="3" destOrd="0" presId="urn:microsoft.com/office/officeart/2008/layout/AlternatingHexagons"/>
    <dgm:cxn modelId="{02F58365-177F-4C59-A7F2-A042ED45C964}" type="presParOf" srcId="{E8D85E43-DDAE-4DD0-BD30-E9B876880269}" destId="{ABDE3C29-C012-47BD-A101-3F3E5CD5FA67}" srcOrd="4" destOrd="0" presId="urn:microsoft.com/office/officeart/2008/layout/AlternatingHexagons"/>
    <dgm:cxn modelId="{F1BC72B6-BC57-40D3-9257-679F6C0E75F0}" type="presParOf" srcId="{ABDE3C29-C012-47BD-A101-3F3E5CD5FA67}" destId="{5A87A38F-67AB-4123-B8E6-EE0332302AD7}" srcOrd="0" destOrd="0" presId="urn:microsoft.com/office/officeart/2008/layout/AlternatingHexagons"/>
    <dgm:cxn modelId="{77412413-6B01-4C3F-B759-B6A331B21D9E}" type="presParOf" srcId="{ABDE3C29-C012-47BD-A101-3F3E5CD5FA67}" destId="{798453DF-9961-44C2-BA25-1EBE7964655B}" srcOrd="1" destOrd="0" presId="urn:microsoft.com/office/officeart/2008/layout/AlternatingHexagons"/>
    <dgm:cxn modelId="{DD8D4FAC-6D6D-450E-87DD-D0003B9F0483}" type="presParOf" srcId="{ABDE3C29-C012-47BD-A101-3F3E5CD5FA67}" destId="{31F6C5EB-967B-4C54-91FF-D5DD2C55AED8}" srcOrd="2" destOrd="0" presId="urn:microsoft.com/office/officeart/2008/layout/AlternatingHexagons"/>
    <dgm:cxn modelId="{9C8AC743-7FAD-49D7-8595-4B72DCB41FBF}" type="presParOf" srcId="{ABDE3C29-C012-47BD-A101-3F3E5CD5FA67}" destId="{31CA3561-31A3-44AA-9E54-9568724F5AA7}" srcOrd="3" destOrd="0" presId="urn:microsoft.com/office/officeart/2008/layout/AlternatingHexagons"/>
    <dgm:cxn modelId="{B2C27A82-A79E-4DE8-893D-8D99CC95D6A6}" type="presParOf" srcId="{ABDE3C29-C012-47BD-A101-3F3E5CD5FA67}" destId="{7E884726-CB96-4E63-A4E2-7411B77B10D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3C70DB-2383-4C25-9794-718BF7D68BCA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263E5D-B263-48DA-ACD2-A7E2BDECAE5C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Сч.10</a:t>
          </a:r>
          <a:endParaRPr lang="ru-RU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EE3C5A7C-A259-43DB-8D65-C95D17F3E398}" type="parTrans" cxnId="{921471AE-D01A-4363-B978-24B628247103}">
      <dgm:prSet/>
      <dgm:spPr/>
      <dgm:t>
        <a:bodyPr/>
        <a:lstStyle/>
        <a:p>
          <a:endParaRPr lang="ru-RU"/>
        </a:p>
      </dgm:t>
    </dgm:pt>
    <dgm:pt modelId="{6BFC5F2A-B9C3-43F2-9B78-D3FDF324DFA7}" type="sibTrans" cxnId="{921471AE-D01A-4363-B978-24B628247103}">
      <dgm:prSet/>
      <dgm:spPr/>
      <dgm:t>
        <a:bodyPr/>
        <a:lstStyle/>
        <a:p>
          <a:endParaRPr lang="ru-RU"/>
        </a:p>
      </dgm:t>
    </dgm:pt>
    <dgm:pt modelId="{98CB5873-D665-4906-91A4-2E21583D0CA4}">
      <dgm:prSet phldrT="[Текст]"/>
      <dgm:spPr/>
      <dgm:t>
        <a:bodyPr/>
        <a:lstStyle/>
        <a:p>
          <a:r>
            <a:rPr lang="ru-RU" dirty="0" smtClean="0">
              <a:solidFill>
                <a:schemeClr val="bg1">
                  <a:lumMod val="85000"/>
                </a:schemeClr>
              </a:solidFill>
            </a:rPr>
            <a:t>Материалы</a:t>
          </a:r>
          <a:endParaRPr lang="ru-RU" dirty="0">
            <a:solidFill>
              <a:schemeClr val="bg1">
                <a:lumMod val="85000"/>
              </a:schemeClr>
            </a:solidFill>
          </a:endParaRPr>
        </a:p>
      </dgm:t>
    </dgm:pt>
    <dgm:pt modelId="{EA3DEB21-7C54-486E-B920-E9A54902BCC1}" type="parTrans" cxnId="{4949F24F-4664-43AA-A112-70AB64466B68}">
      <dgm:prSet/>
      <dgm:spPr/>
      <dgm:t>
        <a:bodyPr/>
        <a:lstStyle/>
        <a:p>
          <a:endParaRPr lang="ru-RU"/>
        </a:p>
      </dgm:t>
    </dgm:pt>
    <dgm:pt modelId="{832A198F-B0EE-4AB6-B6D4-E20D0A4FACDC}" type="sibTrans" cxnId="{4949F24F-4664-43AA-A112-70AB64466B68}">
      <dgm:prSet/>
      <dgm:spPr/>
      <dgm:t>
        <a:bodyPr/>
        <a:lstStyle/>
        <a:p>
          <a:endParaRPr lang="ru-RU"/>
        </a:p>
      </dgm:t>
    </dgm:pt>
    <dgm:pt modelId="{BB7CF72C-485F-4EB8-856D-A6FB0DB5107D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Сч.25</a:t>
          </a:r>
          <a:endParaRPr lang="ru-RU" sz="2400" b="1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77E4A926-66EC-4AC3-95C5-EA4CCF6C66EF}" type="parTrans" cxnId="{15533AFC-A45F-4413-8541-1CA2C2C72956}">
      <dgm:prSet/>
      <dgm:spPr/>
      <dgm:t>
        <a:bodyPr/>
        <a:lstStyle/>
        <a:p>
          <a:endParaRPr lang="ru-RU"/>
        </a:p>
      </dgm:t>
    </dgm:pt>
    <dgm:pt modelId="{B412827F-DEBB-4954-85A2-8DF3EBAEC942}" type="sibTrans" cxnId="{15533AFC-A45F-4413-8541-1CA2C2C72956}">
      <dgm:prSet custT="1"/>
      <dgm:spPr/>
      <dgm:t>
        <a:bodyPr/>
        <a:lstStyle/>
        <a:p>
          <a:r>
            <a:rPr lang="ru-RU" sz="2400" b="1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Сч.20</a:t>
          </a:r>
          <a:endParaRPr lang="ru-RU" sz="2400" b="1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A98F7245-CE64-48A6-8072-84116913CD08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Общепроизводственные расходы</a:t>
          </a:r>
          <a:endParaRPr lang="ru-RU" b="1" dirty="0">
            <a:solidFill>
              <a:srgbClr val="C00000"/>
            </a:solidFill>
          </a:endParaRPr>
        </a:p>
      </dgm:t>
    </dgm:pt>
    <dgm:pt modelId="{B44DF45C-9562-4EB1-965A-8320909BA6EA}" type="parTrans" cxnId="{9E916FAD-5078-4D31-BF43-5019638FCABE}">
      <dgm:prSet/>
      <dgm:spPr/>
      <dgm:t>
        <a:bodyPr/>
        <a:lstStyle/>
        <a:p>
          <a:endParaRPr lang="ru-RU"/>
        </a:p>
      </dgm:t>
    </dgm:pt>
    <dgm:pt modelId="{5B124317-CD5A-45A5-9CC0-248B100B6434}" type="sibTrans" cxnId="{9E916FAD-5078-4D31-BF43-5019638FCABE}">
      <dgm:prSet/>
      <dgm:spPr/>
      <dgm:t>
        <a:bodyPr/>
        <a:lstStyle/>
        <a:p>
          <a:endParaRPr lang="ru-RU"/>
        </a:p>
      </dgm:t>
    </dgm:pt>
    <dgm:pt modelId="{BD0A5F7F-C139-44DA-BEA6-10FE2D32A8D3}">
      <dgm:prSet phldrT="[Текст]"/>
      <dgm:spPr/>
      <dgm:t>
        <a:bodyPr/>
        <a:lstStyle/>
        <a:p>
          <a:r>
            <a:rPr lang="ru-RU" b="1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Сч.26</a:t>
          </a:r>
          <a:endParaRPr lang="ru-RU" b="1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7F86664A-886E-467C-929E-7986D2151563}" type="parTrans" cxnId="{D34C2717-9077-431A-B7C0-36B5B26DDEDA}">
      <dgm:prSet/>
      <dgm:spPr/>
      <dgm:t>
        <a:bodyPr/>
        <a:lstStyle/>
        <a:p>
          <a:endParaRPr lang="ru-RU"/>
        </a:p>
      </dgm:t>
    </dgm:pt>
    <dgm:pt modelId="{7EC34604-C9BA-40A3-85A7-EA78705E36BD}" type="sibTrans" cxnId="{D34C2717-9077-431A-B7C0-36B5B26DDEDA}">
      <dgm:prSet/>
      <dgm:spPr/>
      <dgm:t>
        <a:bodyPr/>
        <a:lstStyle/>
        <a:p>
          <a:endParaRPr lang="ru-RU"/>
        </a:p>
      </dgm:t>
    </dgm:pt>
    <dgm:pt modelId="{207AF977-8429-4D10-AD36-9CA811D10F36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Общехозяйственные расходы</a:t>
          </a:r>
          <a:endParaRPr lang="ru-RU" b="1" dirty="0">
            <a:solidFill>
              <a:srgbClr val="C00000"/>
            </a:solidFill>
          </a:endParaRPr>
        </a:p>
      </dgm:t>
    </dgm:pt>
    <dgm:pt modelId="{25B1984A-7514-4072-A9C8-985677E4A295}" type="parTrans" cxnId="{2ADB0FE3-A62E-4226-A374-1076987E8743}">
      <dgm:prSet/>
      <dgm:spPr/>
      <dgm:t>
        <a:bodyPr/>
        <a:lstStyle/>
        <a:p>
          <a:endParaRPr lang="ru-RU"/>
        </a:p>
      </dgm:t>
    </dgm:pt>
    <dgm:pt modelId="{5ADE07E4-7394-495C-8197-A33430465D34}" type="sibTrans" cxnId="{2ADB0FE3-A62E-4226-A374-1076987E8743}">
      <dgm:prSet/>
      <dgm:spPr/>
      <dgm:t>
        <a:bodyPr/>
        <a:lstStyle/>
        <a:p>
          <a:endParaRPr lang="ru-RU"/>
        </a:p>
      </dgm:t>
    </dgm:pt>
    <dgm:pt modelId="{E8D85E43-DDAE-4DD0-BD30-E9B876880269}" type="pres">
      <dgm:prSet presAssocID="{983C70DB-2383-4C25-9794-718BF7D68BC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A4C0FD9-C490-49CD-B05C-2D95D06E52E0}" type="pres">
      <dgm:prSet presAssocID="{5A263E5D-B263-48DA-ACD2-A7E2BDECAE5C}" presName="composite" presStyleCnt="0"/>
      <dgm:spPr/>
    </dgm:pt>
    <dgm:pt modelId="{F6BBD7D9-57CE-4A99-B496-97125437E834}" type="pres">
      <dgm:prSet presAssocID="{5A263E5D-B263-48DA-ACD2-A7E2BDECAE5C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57DE05-3456-4BD3-870D-FB8576ABFF12}" type="pres">
      <dgm:prSet presAssocID="{5A263E5D-B263-48DA-ACD2-A7E2BDECAE5C}" presName="Childtext1" presStyleLbl="revTx" presStyleIdx="0" presStyleCnt="3" custScaleX="152767" custLinFactNeighborX="33191" custLinFactNeighborY="-39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52565-6F9B-4BE1-8A60-959B998E2EF6}" type="pres">
      <dgm:prSet presAssocID="{5A263E5D-B263-48DA-ACD2-A7E2BDECAE5C}" presName="BalanceSpacing" presStyleCnt="0"/>
      <dgm:spPr/>
    </dgm:pt>
    <dgm:pt modelId="{B29A52E7-0826-435E-B970-FF4596887BDC}" type="pres">
      <dgm:prSet presAssocID="{5A263E5D-B263-48DA-ACD2-A7E2BDECAE5C}" presName="BalanceSpacing1" presStyleCnt="0"/>
      <dgm:spPr/>
    </dgm:pt>
    <dgm:pt modelId="{2DA85F69-D881-43CD-921A-4C9CB1E98A8A}" type="pres">
      <dgm:prSet presAssocID="{6BFC5F2A-B9C3-43F2-9B78-D3FDF324DFA7}" presName="Accent1Text" presStyleLbl="node1" presStyleIdx="1" presStyleCnt="6"/>
      <dgm:spPr/>
      <dgm:t>
        <a:bodyPr/>
        <a:lstStyle/>
        <a:p>
          <a:endParaRPr lang="ru-RU"/>
        </a:p>
      </dgm:t>
    </dgm:pt>
    <dgm:pt modelId="{CFD9B97B-44D9-48FF-A6D9-7A6F62541AB9}" type="pres">
      <dgm:prSet presAssocID="{6BFC5F2A-B9C3-43F2-9B78-D3FDF324DFA7}" presName="spaceBetweenRectangles" presStyleCnt="0"/>
      <dgm:spPr/>
    </dgm:pt>
    <dgm:pt modelId="{C19B6CEF-61A2-4AFF-9075-0EB08091C478}" type="pres">
      <dgm:prSet presAssocID="{BB7CF72C-485F-4EB8-856D-A6FB0DB5107D}" presName="composite" presStyleCnt="0"/>
      <dgm:spPr/>
    </dgm:pt>
    <dgm:pt modelId="{5A61CA28-C154-4DDA-BACE-3CCFC688F4E6}" type="pres">
      <dgm:prSet presAssocID="{BB7CF72C-485F-4EB8-856D-A6FB0DB5107D}" presName="Parent1" presStyleLbl="node1" presStyleIdx="2" presStyleCnt="6" custScaleX="102542" custLinFactNeighborX="-56088" custLinFactNeighborY="-176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09EF0C-1A53-4B1A-8BFC-28EA4768CD92}" type="pres">
      <dgm:prSet presAssocID="{BB7CF72C-485F-4EB8-856D-A6FB0DB5107D}" presName="Childtext1" presStyleLbl="revTx" presStyleIdx="1" presStyleCnt="3" custScaleX="219299" custLinFactX="-8218" custLinFactNeighborX="-100000" custLinFactNeighborY="39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153163-9506-4F30-BF10-EE8A12679701}" type="pres">
      <dgm:prSet presAssocID="{BB7CF72C-485F-4EB8-856D-A6FB0DB5107D}" presName="BalanceSpacing" presStyleCnt="0"/>
      <dgm:spPr/>
    </dgm:pt>
    <dgm:pt modelId="{B305B465-1874-4634-99EF-A1BC9C1A6C8A}" type="pres">
      <dgm:prSet presAssocID="{BB7CF72C-485F-4EB8-856D-A6FB0DB5107D}" presName="BalanceSpacing1" presStyleCnt="0"/>
      <dgm:spPr/>
    </dgm:pt>
    <dgm:pt modelId="{DD0A607B-DCA6-4936-B2F6-D7BA4A8F72D9}" type="pres">
      <dgm:prSet presAssocID="{B412827F-DEBB-4954-85A2-8DF3EBAEC942}" presName="Accent1Text" presStyleLbl="node1" presStyleIdx="3" presStyleCnt="6" custLinFactNeighborX="-53385" custLinFactNeighborY="-2352"/>
      <dgm:spPr/>
      <dgm:t>
        <a:bodyPr/>
        <a:lstStyle/>
        <a:p>
          <a:endParaRPr lang="ru-RU"/>
        </a:p>
      </dgm:t>
    </dgm:pt>
    <dgm:pt modelId="{53A839CA-E061-4931-97EA-D7696E5AD807}" type="pres">
      <dgm:prSet presAssocID="{B412827F-DEBB-4954-85A2-8DF3EBAEC942}" presName="spaceBetweenRectangles" presStyleCnt="0"/>
      <dgm:spPr/>
    </dgm:pt>
    <dgm:pt modelId="{ABDE3C29-C012-47BD-A101-3F3E5CD5FA67}" type="pres">
      <dgm:prSet presAssocID="{BD0A5F7F-C139-44DA-BEA6-10FE2D32A8D3}" presName="composite" presStyleCnt="0"/>
      <dgm:spPr/>
    </dgm:pt>
    <dgm:pt modelId="{5A87A38F-67AB-4123-B8E6-EE0332302AD7}" type="pres">
      <dgm:prSet presAssocID="{BD0A5F7F-C139-44DA-BEA6-10FE2D32A8D3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8453DF-9961-44C2-BA25-1EBE7964655B}" type="pres">
      <dgm:prSet presAssocID="{BD0A5F7F-C139-44DA-BEA6-10FE2D32A8D3}" presName="Childtext1" presStyleLbl="revTx" presStyleIdx="2" presStyleCnt="3" custScaleX="204940" custLinFactNeighborX="57421" custLinFactNeighborY="12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F6C5EB-967B-4C54-91FF-D5DD2C55AED8}" type="pres">
      <dgm:prSet presAssocID="{BD0A5F7F-C139-44DA-BEA6-10FE2D32A8D3}" presName="BalanceSpacing" presStyleCnt="0"/>
      <dgm:spPr/>
    </dgm:pt>
    <dgm:pt modelId="{31CA3561-31A3-44AA-9E54-9568724F5AA7}" type="pres">
      <dgm:prSet presAssocID="{BD0A5F7F-C139-44DA-BEA6-10FE2D32A8D3}" presName="BalanceSpacing1" presStyleCnt="0"/>
      <dgm:spPr/>
    </dgm:pt>
    <dgm:pt modelId="{7E884726-CB96-4E63-A4E2-7411B77B10D8}" type="pres">
      <dgm:prSet presAssocID="{7EC34604-C9BA-40A3-85A7-EA78705E36BD}" presName="Accent1Text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2ADB0FE3-A62E-4226-A374-1076987E8743}" srcId="{BD0A5F7F-C139-44DA-BEA6-10FE2D32A8D3}" destId="{207AF977-8429-4D10-AD36-9CA811D10F36}" srcOrd="0" destOrd="0" parTransId="{25B1984A-7514-4072-A9C8-985677E4A295}" sibTransId="{5ADE07E4-7394-495C-8197-A33430465D34}"/>
    <dgm:cxn modelId="{6B41A3C5-105B-4A3B-85E4-1277C8FE6D76}" type="presOf" srcId="{7EC34604-C9BA-40A3-85A7-EA78705E36BD}" destId="{7E884726-CB96-4E63-A4E2-7411B77B10D8}" srcOrd="0" destOrd="0" presId="urn:microsoft.com/office/officeart/2008/layout/AlternatingHexagons"/>
    <dgm:cxn modelId="{3853FDCA-105A-4E8A-BBEF-2368D0AA58FF}" type="presOf" srcId="{B412827F-DEBB-4954-85A2-8DF3EBAEC942}" destId="{DD0A607B-DCA6-4936-B2F6-D7BA4A8F72D9}" srcOrd="0" destOrd="0" presId="urn:microsoft.com/office/officeart/2008/layout/AlternatingHexagons"/>
    <dgm:cxn modelId="{3321EA43-70C4-401B-9A92-8030830E4F2F}" type="presOf" srcId="{5A263E5D-B263-48DA-ACD2-A7E2BDECAE5C}" destId="{F6BBD7D9-57CE-4A99-B496-97125437E834}" srcOrd="0" destOrd="0" presId="urn:microsoft.com/office/officeart/2008/layout/AlternatingHexagons"/>
    <dgm:cxn modelId="{B08C27FD-A3E2-448A-AB41-88E2A9564F07}" type="presOf" srcId="{207AF977-8429-4D10-AD36-9CA811D10F36}" destId="{798453DF-9961-44C2-BA25-1EBE7964655B}" srcOrd="0" destOrd="0" presId="urn:microsoft.com/office/officeart/2008/layout/AlternatingHexagons"/>
    <dgm:cxn modelId="{26779C1E-627E-46A1-8104-2726B3DDD500}" type="presOf" srcId="{BB7CF72C-485F-4EB8-856D-A6FB0DB5107D}" destId="{5A61CA28-C154-4DDA-BACE-3CCFC688F4E6}" srcOrd="0" destOrd="0" presId="urn:microsoft.com/office/officeart/2008/layout/AlternatingHexagons"/>
    <dgm:cxn modelId="{7EB4F212-71F8-41EA-BDD5-09A262D150E5}" type="presOf" srcId="{6BFC5F2A-B9C3-43F2-9B78-D3FDF324DFA7}" destId="{2DA85F69-D881-43CD-921A-4C9CB1E98A8A}" srcOrd="0" destOrd="0" presId="urn:microsoft.com/office/officeart/2008/layout/AlternatingHexagons"/>
    <dgm:cxn modelId="{DBE20640-FAD2-4A1A-A1C3-C1422361F988}" type="presOf" srcId="{983C70DB-2383-4C25-9794-718BF7D68BCA}" destId="{E8D85E43-DDAE-4DD0-BD30-E9B876880269}" srcOrd="0" destOrd="0" presId="urn:microsoft.com/office/officeart/2008/layout/AlternatingHexagons"/>
    <dgm:cxn modelId="{921471AE-D01A-4363-B978-24B628247103}" srcId="{983C70DB-2383-4C25-9794-718BF7D68BCA}" destId="{5A263E5D-B263-48DA-ACD2-A7E2BDECAE5C}" srcOrd="0" destOrd="0" parTransId="{EE3C5A7C-A259-43DB-8D65-C95D17F3E398}" sibTransId="{6BFC5F2A-B9C3-43F2-9B78-D3FDF324DFA7}"/>
    <dgm:cxn modelId="{D34C2717-9077-431A-B7C0-36B5B26DDEDA}" srcId="{983C70DB-2383-4C25-9794-718BF7D68BCA}" destId="{BD0A5F7F-C139-44DA-BEA6-10FE2D32A8D3}" srcOrd="2" destOrd="0" parTransId="{7F86664A-886E-467C-929E-7986D2151563}" sibTransId="{7EC34604-C9BA-40A3-85A7-EA78705E36BD}"/>
    <dgm:cxn modelId="{06862221-C2B8-465E-832D-8500288BF73F}" type="presOf" srcId="{BD0A5F7F-C139-44DA-BEA6-10FE2D32A8D3}" destId="{5A87A38F-67AB-4123-B8E6-EE0332302AD7}" srcOrd="0" destOrd="0" presId="urn:microsoft.com/office/officeart/2008/layout/AlternatingHexagons"/>
    <dgm:cxn modelId="{FC4A68C1-6978-468E-B669-C56D9B971E57}" type="presOf" srcId="{98CB5873-D665-4906-91A4-2E21583D0CA4}" destId="{BE57DE05-3456-4BD3-870D-FB8576ABFF12}" srcOrd="0" destOrd="0" presId="urn:microsoft.com/office/officeart/2008/layout/AlternatingHexagons"/>
    <dgm:cxn modelId="{1C8C0404-8AD9-453A-B3A5-33048F5CC6A7}" type="presOf" srcId="{A98F7245-CE64-48A6-8072-84116913CD08}" destId="{EF09EF0C-1A53-4B1A-8BFC-28EA4768CD92}" srcOrd="0" destOrd="0" presId="urn:microsoft.com/office/officeart/2008/layout/AlternatingHexagons"/>
    <dgm:cxn modelId="{4949F24F-4664-43AA-A112-70AB64466B68}" srcId="{5A263E5D-B263-48DA-ACD2-A7E2BDECAE5C}" destId="{98CB5873-D665-4906-91A4-2E21583D0CA4}" srcOrd="0" destOrd="0" parTransId="{EA3DEB21-7C54-486E-B920-E9A54902BCC1}" sibTransId="{832A198F-B0EE-4AB6-B6D4-E20D0A4FACDC}"/>
    <dgm:cxn modelId="{9E916FAD-5078-4D31-BF43-5019638FCABE}" srcId="{BB7CF72C-485F-4EB8-856D-A6FB0DB5107D}" destId="{A98F7245-CE64-48A6-8072-84116913CD08}" srcOrd="0" destOrd="0" parTransId="{B44DF45C-9562-4EB1-965A-8320909BA6EA}" sibTransId="{5B124317-CD5A-45A5-9CC0-248B100B6434}"/>
    <dgm:cxn modelId="{15533AFC-A45F-4413-8541-1CA2C2C72956}" srcId="{983C70DB-2383-4C25-9794-718BF7D68BCA}" destId="{BB7CF72C-485F-4EB8-856D-A6FB0DB5107D}" srcOrd="1" destOrd="0" parTransId="{77E4A926-66EC-4AC3-95C5-EA4CCF6C66EF}" sibTransId="{B412827F-DEBB-4954-85A2-8DF3EBAEC942}"/>
    <dgm:cxn modelId="{3E39FA51-400C-4F72-97E3-7B62F8C73249}" type="presParOf" srcId="{E8D85E43-DDAE-4DD0-BD30-E9B876880269}" destId="{1A4C0FD9-C490-49CD-B05C-2D95D06E52E0}" srcOrd="0" destOrd="0" presId="urn:microsoft.com/office/officeart/2008/layout/AlternatingHexagons"/>
    <dgm:cxn modelId="{574F564B-CCC7-4A68-A339-C6D7C0FCB7B9}" type="presParOf" srcId="{1A4C0FD9-C490-49CD-B05C-2D95D06E52E0}" destId="{F6BBD7D9-57CE-4A99-B496-97125437E834}" srcOrd="0" destOrd="0" presId="urn:microsoft.com/office/officeart/2008/layout/AlternatingHexagons"/>
    <dgm:cxn modelId="{96407009-6F0A-462E-BBD1-18EAFA575803}" type="presParOf" srcId="{1A4C0FD9-C490-49CD-B05C-2D95D06E52E0}" destId="{BE57DE05-3456-4BD3-870D-FB8576ABFF12}" srcOrd="1" destOrd="0" presId="urn:microsoft.com/office/officeart/2008/layout/AlternatingHexagons"/>
    <dgm:cxn modelId="{67553F2D-FF4E-4F9E-A7EF-B0AEE28256CD}" type="presParOf" srcId="{1A4C0FD9-C490-49CD-B05C-2D95D06E52E0}" destId="{CCD52565-6F9B-4BE1-8A60-959B998E2EF6}" srcOrd="2" destOrd="0" presId="urn:microsoft.com/office/officeart/2008/layout/AlternatingHexagons"/>
    <dgm:cxn modelId="{F32B14DC-3340-4783-BAC1-A41E25324B31}" type="presParOf" srcId="{1A4C0FD9-C490-49CD-B05C-2D95D06E52E0}" destId="{B29A52E7-0826-435E-B970-FF4596887BDC}" srcOrd="3" destOrd="0" presId="urn:microsoft.com/office/officeart/2008/layout/AlternatingHexagons"/>
    <dgm:cxn modelId="{3F36A3D8-AF7C-4015-B8A4-D998C417B535}" type="presParOf" srcId="{1A4C0FD9-C490-49CD-B05C-2D95D06E52E0}" destId="{2DA85F69-D881-43CD-921A-4C9CB1E98A8A}" srcOrd="4" destOrd="0" presId="urn:microsoft.com/office/officeart/2008/layout/AlternatingHexagons"/>
    <dgm:cxn modelId="{4E5F557B-1D7A-4AE8-954A-3C9F78BADB51}" type="presParOf" srcId="{E8D85E43-DDAE-4DD0-BD30-E9B876880269}" destId="{CFD9B97B-44D9-48FF-A6D9-7A6F62541AB9}" srcOrd="1" destOrd="0" presId="urn:microsoft.com/office/officeart/2008/layout/AlternatingHexagons"/>
    <dgm:cxn modelId="{A172AEF6-BBA8-490F-8745-300981509D18}" type="presParOf" srcId="{E8D85E43-DDAE-4DD0-BD30-E9B876880269}" destId="{C19B6CEF-61A2-4AFF-9075-0EB08091C478}" srcOrd="2" destOrd="0" presId="urn:microsoft.com/office/officeart/2008/layout/AlternatingHexagons"/>
    <dgm:cxn modelId="{8CB21E41-8C37-424A-964B-A72E5A5A3721}" type="presParOf" srcId="{C19B6CEF-61A2-4AFF-9075-0EB08091C478}" destId="{5A61CA28-C154-4DDA-BACE-3CCFC688F4E6}" srcOrd="0" destOrd="0" presId="urn:microsoft.com/office/officeart/2008/layout/AlternatingHexagons"/>
    <dgm:cxn modelId="{29BA907F-66B8-43B6-96E5-F24698853BA4}" type="presParOf" srcId="{C19B6CEF-61A2-4AFF-9075-0EB08091C478}" destId="{EF09EF0C-1A53-4B1A-8BFC-28EA4768CD92}" srcOrd="1" destOrd="0" presId="urn:microsoft.com/office/officeart/2008/layout/AlternatingHexagons"/>
    <dgm:cxn modelId="{09F12631-F484-4F20-AE40-CE3CDBB7A870}" type="presParOf" srcId="{C19B6CEF-61A2-4AFF-9075-0EB08091C478}" destId="{48153163-9506-4F30-BF10-EE8A12679701}" srcOrd="2" destOrd="0" presId="urn:microsoft.com/office/officeart/2008/layout/AlternatingHexagons"/>
    <dgm:cxn modelId="{AB3B628F-3A84-4B84-9186-4719C33860CA}" type="presParOf" srcId="{C19B6CEF-61A2-4AFF-9075-0EB08091C478}" destId="{B305B465-1874-4634-99EF-A1BC9C1A6C8A}" srcOrd="3" destOrd="0" presId="urn:microsoft.com/office/officeart/2008/layout/AlternatingHexagons"/>
    <dgm:cxn modelId="{B86ED114-CAFD-4AC6-AE52-0E8DE64A9577}" type="presParOf" srcId="{C19B6CEF-61A2-4AFF-9075-0EB08091C478}" destId="{DD0A607B-DCA6-4936-B2F6-D7BA4A8F72D9}" srcOrd="4" destOrd="0" presId="urn:microsoft.com/office/officeart/2008/layout/AlternatingHexagons"/>
    <dgm:cxn modelId="{6048437C-642E-46F9-ADBA-13F6E1DE23BA}" type="presParOf" srcId="{E8D85E43-DDAE-4DD0-BD30-E9B876880269}" destId="{53A839CA-E061-4931-97EA-D7696E5AD807}" srcOrd="3" destOrd="0" presId="urn:microsoft.com/office/officeart/2008/layout/AlternatingHexagons"/>
    <dgm:cxn modelId="{061D888A-E92D-4513-8ED4-8128166E1C9A}" type="presParOf" srcId="{E8D85E43-DDAE-4DD0-BD30-E9B876880269}" destId="{ABDE3C29-C012-47BD-A101-3F3E5CD5FA67}" srcOrd="4" destOrd="0" presId="urn:microsoft.com/office/officeart/2008/layout/AlternatingHexagons"/>
    <dgm:cxn modelId="{9DBFFCCA-5C98-48D4-9C4E-0AEAB8031142}" type="presParOf" srcId="{ABDE3C29-C012-47BD-A101-3F3E5CD5FA67}" destId="{5A87A38F-67AB-4123-B8E6-EE0332302AD7}" srcOrd="0" destOrd="0" presId="urn:microsoft.com/office/officeart/2008/layout/AlternatingHexagons"/>
    <dgm:cxn modelId="{DCE1BA00-2D88-435F-B059-D2A4450AEA47}" type="presParOf" srcId="{ABDE3C29-C012-47BD-A101-3F3E5CD5FA67}" destId="{798453DF-9961-44C2-BA25-1EBE7964655B}" srcOrd="1" destOrd="0" presId="urn:microsoft.com/office/officeart/2008/layout/AlternatingHexagons"/>
    <dgm:cxn modelId="{71CC65FE-07D4-4CB0-9071-70FF2AE43CDA}" type="presParOf" srcId="{ABDE3C29-C012-47BD-A101-3F3E5CD5FA67}" destId="{31F6C5EB-967B-4C54-91FF-D5DD2C55AED8}" srcOrd="2" destOrd="0" presId="urn:microsoft.com/office/officeart/2008/layout/AlternatingHexagons"/>
    <dgm:cxn modelId="{95C57D28-D51C-4FE9-A270-FA2C173366AD}" type="presParOf" srcId="{ABDE3C29-C012-47BD-A101-3F3E5CD5FA67}" destId="{31CA3561-31A3-44AA-9E54-9568724F5AA7}" srcOrd="3" destOrd="0" presId="urn:microsoft.com/office/officeart/2008/layout/AlternatingHexagons"/>
    <dgm:cxn modelId="{94B0C0FA-D9D1-41D7-BFF4-D0BAF4DD863F}" type="presParOf" srcId="{ABDE3C29-C012-47BD-A101-3F3E5CD5FA67}" destId="{7E884726-CB96-4E63-A4E2-7411B77B10D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BBD7D9-57CE-4A99-B496-97125437E834}">
      <dsp:nvSpPr>
        <dsp:cNvPr id="0" name=""/>
        <dsp:cNvSpPr/>
      </dsp:nvSpPr>
      <dsp:spPr>
        <a:xfrm rot="5400000">
          <a:off x="4966183" y="108385"/>
          <a:ext cx="1654621" cy="143952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Сч.10</a:t>
          </a:r>
          <a:endParaRPr lang="ru-RU" sz="2300" b="1" kern="1200" dirty="0">
            <a:solidFill>
              <a:schemeClr val="accent2">
                <a:lumMod val="40000"/>
                <a:lumOff val="60000"/>
              </a:schemeClr>
            </a:solidFill>
          </a:endParaRPr>
        </a:p>
      </dsp:txBody>
      <dsp:txXfrm rot="-5400000">
        <a:off x="5298058" y="258680"/>
        <a:ext cx="990870" cy="1138931"/>
      </dsp:txXfrm>
    </dsp:sp>
    <dsp:sp modelId="{BE57DE05-3456-4BD3-870D-FB8576ABFF12}">
      <dsp:nvSpPr>
        <dsp:cNvPr id="0" name=""/>
        <dsp:cNvSpPr/>
      </dsp:nvSpPr>
      <dsp:spPr>
        <a:xfrm>
          <a:off x="6682641" y="292852"/>
          <a:ext cx="2820930" cy="992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C00000"/>
              </a:solidFill>
            </a:rPr>
            <a:t>Материалы</a:t>
          </a:r>
          <a:endParaRPr lang="ru-RU" sz="2200" kern="1200" dirty="0">
            <a:solidFill>
              <a:srgbClr val="C00000"/>
            </a:solidFill>
          </a:endParaRPr>
        </a:p>
      </dsp:txBody>
      <dsp:txXfrm>
        <a:off x="6682641" y="292852"/>
        <a:ext cx="2820930" cy="992772"/>
      </dsp:txXfrm>
    </dsp:sp>
    <dsp:sp modelId="{2DA85F69-D881-43CD-921A-4C9CB1E98A8A}">
      <dsp:nvSpPr>
        <dsp:cNvPr id="0" name=""/>
        <dsp:cNvSpPr/>
      </dsp:nvSpPr>
      <dsp:spPr>
        <a:xfrm rot="5400000">
          <a:off x="3411501" y="108385"/>
          <a:ext cx="1654621" cy="143952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Сч.15</a:t>
          </a:r>
          <a:endParaRPr lang="ru-RU" sz="2400" b="1" kern="1200" dirty="0">
            <a:solidFill>
              <a:schemeClr val="accent2">
                <a:lumMod val="40000"/>
                <a:lumOff val="60000"/>
              </a:schemeClr>
            </a:solidFill>
          </a:endParaRPr>
        </a:p>
      </dsp:txBody>
      <dsp:txXfrm rot="-5400000">
        <a:off x="3743376" y="258680"/>
        <a:ext cx="990870" cy="1138931"/>
      </dsp:txXfrm>
    </dsp:sp>
    <dsp:sp modelId="{5A61CA28-C154-4DDA-BACE-3CCFC688F4E6}">
      <dsp:nvSpPr>
        <dsp:cNvPr id="0" name=""/>
        <dsp:cNvSpPr/>
      </dsp:nvSpPr>
      <dsp:spPr>
        <a:xfrm rot="5400000">
          <a:off x="4155025" y="1483640"/>
          <a:ext cx="1654621" cy="143952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Сч.25</a:t>
          </a:r>
          <a:endParaRPr lang="ru-RU" sz="2300" kern="1200" dirty="0">
            <a:solidFill>
              <a:schemeClr val="accent1">
                <a:lumMod val="60000"/>
                <a:lumOff val="40000"/>
              </a:schemeClr>
            </a:solidFill>
          </a:endParaRPr>
        </a:p>
      </dsp:txBody>
      <dsp:txXfrm rot="-5400000">
        <a:off x="4486900" y="1633935"/>
        <a:ext cx="990870" cy="1138931"/>
      </dsp:txXfrm>
    </dsp:sp>
    <dsp:sp modelId="{EF09EF0C-1A53-4B1A-8BFC-28EA4768CD92}">
      <dsp:nvSpPr>
        <dsp:cNvPr id="0" name=""/>
        <dsp:cNvSpPr/>
      </dsp:nvSpPr>
      <dsp:spPr>
        <a:xfrm>
          <a:off x="223639" y="1775118"/>
          <a:ext cx="3918853" cy="992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bg1">
                  <a:lumMod val="85000"/>
                </a:schemeClr>
              </a:solidFill>
            </a:rPr>
            <a:t>Общепроизводственные расходы</a:t>
          </a:r>
          <a:endParaRPr lang="ru-RU" sz="22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223639" y="1775118"/>
        <a:ext cx="3918853" cy="992772"/>
      </dsp:txXfrm>
    </dsp:sp>
    <dsp:sp modelId="{DD0A607B-DCA6-4936-B2F6-D7BA4A8F72D9}">
      <dsp:nvSpPr>
        <dsp:cNvPr id="0" name=""/>
        <dsp:cNvSpPr/>
      </dsp:nvSpPr>
      <dsp:spPr>
        <a:xfrm rot="5400000">
          <a:off x="5740296" y="1465604"/>
          <a:ext cx="1654621" cy="143952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Сч.16</a:t>
          </a:r>
          <a:endParaRPr lang="ru-RU" sz="2400" b="1" kern="1200" dirty="0">
            <a:solidFill>
              <a:schemeClr val="accent2">
                <a:lumMod val="40000"/>
                <a:lumOff val="60000"/>
              </a:schemeClr>
            </a:solidFill>
          </a:endParaRPr>
        </a:p>
      </dsp:txBody>
      <dsp:txXfrm rot="-5400000">
        <a:off x="6072171" y="1615899"/>
        <a:ext cx="990870" cy="1138931"/>
      </dsp:txXfrm>
    </dsp:sp>
    <dsp:sp modelId="{5A87A38F-67AB-4123-B8E6-EE0332302AD7}">
      <dsp:nvSpPr>
        <dsp:cNvPr id="0" name=""/>
        <dsp:cNvSpPr/>
      </dsp:nvSpPr>
      <dsp:spPr>
        <a:xfrm rot="5400000">
          <a:off x="4725332" y="2917270"/>
          <a:ext cx="1654621" cy="143952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Сч.26</a:t>
          </a:r>
          <a:endParaRPr lang="ru-RU" sz="2300" kern="1200" dirty="0">
            <a:solidFill>
              <a:schemeClr val="accent1">
                <a:lumMod val="60000"/>
                <a:lumOff val="40000"/>
              </a:schemeClr>
            </a:solidFill>
          </a:endParaRPr>
        </a:p>
      </dsp:txBody>
      <dsp:txXfrm rot="-5400000">
        <a:off x="5057207" y="3067565"/>
        <a:ext cx="990870" cy="1138931"/>
      </dsp:txXfrm>
    </dsp:sp>
    <dsp:sp modelId="{798453DF-9961-44C2-BA25-1EBE7964655B}">
      <dsp:nvSpPr>
        <dsp:cNvPr id="0" name=""/>
        <dsp:cNvSpPr/>
      </dsp:nvSpPr>
      <dsp:spPr>
        <a:xfrm>
          <a:off x="6407508" y="3152646"/>
          <a:ext cx="3784334" cy="992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bg1">
                  <a:lumMod val="85000"/>
                </a:schemeClr>
              </a:solidFill>
            </a:rPr>
            <a:t>Общехозяйственные расходы</a:t>
          </a:r>
          <a:endParaRPr lang="ru-RU" sz="21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6407508" y="3152646"/>
        <a:ext cx="3784334" cy="992772"/>
      </dsp:txXfrm>
    </dsp:sp>
    <dsp:sp modelId="{7E884726-CB96-4E63-A4E2-7411B77B10D8}">
      <dsp:nvSpPr>
        <dsp:cNvPr id="0" name=""/>
        <dsp:cNvSpPr/>
      </dsp:nvSpPr>
      <dsp:spPr>
        <a:xfrm rot="5400000">
          <a:off x="3170650" y="2917270"/>
          <a:ext cx="1654621" cy="143952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3502525" y="3067565"/>
        <a:ext cx="990870" cy="11389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BBD7D9-57CE-4A99-B496-97125437E834}">
      <dsp:nvSpPr>
        <dsp:cNvPr id="0" name=""/>
        <dsp:cNvSpPr/>
      </dsp:nvSpPr>
      <dsp:spPr>
        <a:xfrm rot="5400000">
          <a:off x="4966183" y="108385"/>
          <a:ext cx="1654621" cy="143952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Сч.10</a:t>
          </a:r>
          <a:endParaRPr lang="ru-RU" sz="2300" kern="1200" dirty="0">
            <a:solidFill>
              <a:schemeClr val="accent1">
                <a:lumMod val="60000"/>
                <a:lumOff val="40000"/>
              </a:schemeClr>
            </a:solidFill>
          </a:endParaRPr>
        </a:p>
      </dsp:txBody>
      <dsp:txXfrm rot="-5400000">
        <a:off x="5298058" y="258680"/>
        <a:ext cx="990870" cy="1138931"/>
      </dsp:txXfrm>
    </dsp:sp>
    <dsp:sp modelId="{BE57DE05-3456-4BD3-870D-FB8576ABFF12}">
      <dsp:nvSpPr>
        <dsp:cNvPr id="0" name=""/>
        <dsp:cNvSpPr/>
      </dsp:nvSpPr>
      <dsp:spPr>
        <a:xfrm>
          <a:off x="6682641" y="292852"/>
          <a:ext cx="2820930" cy="992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bg1">
                  <a:lumMod val="85000"/>
                </a:schemeClr>
              </a:solidFill>
            </a:rPr>
            <a:t>Материалы</a:t>
          </a:r>
          <a:endParaRPr lang="ru-RU" sz="23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6682641" y="292852"/>
        <a:ext cx="2820930" cy="992772"/>
      </dsp:txXfrm>
    </dsp:sp>
    <dsp:sp modelId="{2DA85F69-D881-43CD-921A-4C9CB1E98A8A}">
      <dsp:nvSpPr>
        <dsp:cNvPr id="0" name=""/>
        <dsp:cNvSpPr/>
      </dsp:nvSpPr>
      <dsp:spPr>
        <a:xfrm rot="5400000">
          <a:off x="3411501" y="108385"/>
          <a:ext cx="1654621" cy="143952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3743376" y="258680"/>
        <a:ext cx="990870" cy="1138931"/>
      </dsp:txXfrm>
    </dsp:sp>
    <dsp:sp modelId="{5A61CA28-C154-4DDA-BACE-3CCFC688F4E6}">
      <dsp:nvSpPr>
        <dsp:cNvPr id="0" name=""/>
        <dsp:cNvSpPr/>
      </dsp:nvSpPr>
      <dsp:spPr>
        <a:xfrm rot="5400000">
          <a:off x="4155025" y="1465343"/>
          <a:ext cx="1654621" cy="147611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Сч.25</a:t>
          </a:r>
          <a:endParaRPr lang="ru-RU" sz="2400" b="1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 rot="-5400000">
        <a:off x="4477027" y="1636985"/>
        <a:ext cx="1010617" cy="1132832"/>
      </dsp:txXfrm>
    </dsp:sp>
    <dsp:sp modelId="{EF09EF0C-1A53-4B1A-8BFC-28EA4768CD92}">
      <dsp:nvSpPr>
        <dsp:cNvPr id="0" name=""/>
        <dsp:cNvSpPr/>
      </dsp:nvSpPr>
      <dsp:spPr>
        <a:xfrm>
          <a:off x="223639" y="1775118"/>
          <a:ext cx="3918853" cy="992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C00000"/>
              </a:solidFill>
            </a:rPr>
            <a:t>Общепроизводственные расходы</a:t>
          </a:r>
          <a:endParaRPr lang="ru-RU" sz="2200" b="1" kern="1200" dirty="0">
            <a:solidFill>
              <a:srgbClr val="C00000"/>
            </a:solidFill>
          </a:endParaRPr>
        </a:p>
      </dsp:txBody>
      <dsp:txXfrm>
        <a:off x="223639" y="1775118"/>
        <a:ext cx="3918853" cy="992772"/>
      </dsp:txXfrm>
    </dsp:sp>
    <dsp:sp modelId="{DD0A607B-DCA6-4936-B2F6-D7BA4A8F72D9}">
      <dsp:nvSpPr>
        <dsp:cNvPr id="0" name=""/>
        <dsp:cNvSpPr/>
      </dsp:nvSpPr>
      <dsp:spPr>
        <a:xfrm rot="5400000">
          <a:off x="5748617" y="1473911"/>
          <a:ext cx="1654621" cy="143952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Сч.20</a:t>
          </a:r>
          <a:endParaRPr lang="ru-RU" sz="2400" b="1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 rot="-5400000">
        <a:off x="6080492" y="1624206"/>
        <a:ext cx="990870" cy="1138931"/>
      </dsp:txXfrm>
    </dsp:sp>
    <dsp:sp modelId="{5A87A38F-67AB-4123-B8E6-EE0332302AD7}">
      <dsp:nvSpPr>
        <dsp:cNvPr id="0" name=""/>
        <dsp:cNvSpPr/>
      </dsp:nvSpPr>
      <dsp:spPr>
        <a:xfrm rot="5400000">
          <a:off x="4725332" y="2917270"/>
          <a:ext cx="1654621" cy="143952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Сч.26</a:t>
          </a:r>
          <a:endParaRPr lang="ru-RU" sz="2300" b="1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 rot="-5400000">
        <a:off x="5057207" y="3067565"/>
        <a:ext cx="990870" cy="1138931"/>
      </dsp:txXfrm>
    </dsp:sp>
    <dsp:sp modelId="{798453DF-9961-44C2-BA25-1EBE7964655B}">
      <dsp:nvSpPr>
        <dsp:cNvPr id="0" name=""/>
        <dsp:cNvSpPr/>
      </dsp:nvSpPr>
      <dsp:spPr>
        <a:xfrm>
          <a:off x="6407508" y="3152646"/>
          <a:ext cx="3784334" cy="992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C00000"/>
              </a:solidFill>
            </a:rPr>
            <a:t>Общехозяйственные расходы</a:t>
          </a:r>
          <a:endParaRPr lang="ru-RU" sz="2100" b="1" kern="1200" dirty="0">
            <a:solidFill>
              <a:srgbClr val="C00000"/>
            </a:solidFill>
          </a:endParaRPr>
        </a:p>
      </dsp:txBody>
      <dsp:txXfrm>
        <a:off x="6407508" y="3152646"/>
        <a:ext cx="3784334" cy="992772"/>
      </dsp:txXfrm>
    </dsp:sp>
    <dsp:sp modelId="{7E884726-CB96-4E63-A4E2-7411B77B10D8}">
      <dsp:nvSpPr>
        <dsp:cNvPr id="0" name=""/>
        <dsp:cNvSpPr/>
      </dsp:nvSpPr>
      <dsp:spPr>
        <a:xfrm rot="5400000">
          <a:off x="3170650" y="2917270"/>
          <a:ext cx="1654621" cy="143952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3502525" y="3067565"/>
        <a:ext cx="990870" cy="11389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6"/>
            <a:ext cx="2945659" cy="498057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8" y="6"/>
            <a:ext cx="2945659" cy="498057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t>26.01.2022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428584"/>
            <a:ext cx="2945659" cy="49805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8" y="9428584"/>
            <a:ext cx="2945659" cy="49805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8300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Откуда берется информация? </a:t>
            </a:r>
          </a:p>
          <a:p>
            <a:r>
              <a:rPr lang="ru-RU" dirty="0" smtClean="0"/>
              <a:t>Как указано в</a:t>
            </a:r>
            <a:r>
              <a:rPr lang="ru-RU" baseline="0" dirty="0" smtClean="0"/>
              <a:t> инструкции к форме 1-предприятие, информация </a:t>
            </a:r>
            <a:r>
              <a:rPr lang="ru-RU" dirty="0" smtClean="0"/>
              <a:t>о приобретении сырья, материалов, топлива и полуфабрикатов- это обороты по счету 10, включая все </a:t>
            </a:r>
            <a:r>
              <a:rPr lang="ru-RU" dirty="0" err="1" smtClean="0"/>
              <a:t>субсчета</a:t>
            </a:r>
            <a:r>
              <a:rPr lang="ru-RU" dirty="0" smtClean="0"/>
              <a:t>, а оплата отдельных видов услуг сторонних организаций - это обороты по счетам 25 и 26.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9212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Использу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я ваше информационное обеспечение (Например: 1С-бухгалтерия), необходимо провести группировку товаров и услуг по карточкам счетов.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С использованием информационно-справочного инструментария, размещенного на сайте Росстата, определить, в какую группу продуктов ТРИ входят конкретные товары или услуги. Сформировать показатели по выделенным группам с определенной периодичностью.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4097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Ранее несколько раз уже был упомянут информационно-справочный инструментарий. </a:t>
            </a:r>
          </a:p>
          <a:p>
            <a:r>
              <a:rPr lang="ru-RU" b="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Разберем, что это такое</a:t>
            </a:r>
            <a:r>
              <a:rPr lang="ru-RU" b="0" u="non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и как им пользоваться. И</a:t>
            </a:r>
            <a:r>
              <a:rPr lang="ru-RU" b="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нформационно-справочный инструментарий будет размещен на</a:t>
            </a:r>
            <a:r>
              <a:rPr lang="ru-RU" b="0" u="non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сайте Росстата. </a:t>
            </a:r>
          </a:p>
          <a:p>
            <a:r>
              <a:rPr lang="ru-RU" b="0" u="non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Он состоит из 2 элементов: </a:t>
            </a:r>
            <a:r>
              <a:rPr lang="ru-RU" b="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алфавитного словаря и перечня.</a:t>
            </a:r>
          </a:p>
          <a:p>
            <a:r>
              <a:rPr lang="ru-RU" b="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В структуре алфавитного словаря товаров и услуг выделены типовые группы: товары, услуги, канцтовары, стройматериалы.</a:t>
            </a:r>
          </a:p>
          <a:p>
            <a:pPr defTabSz="913028"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Поиск идет по части слова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прямом и обратном порядке. </a:t>
            </a:r>
          </a:p>
          <a:p>
            <a:pPr defTabSz="913028">
              <a:defRPr/>
            </a:pPr>
            <a:r>
              <a:rPr lang="ru-RU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Например: изделия металлические - металлические</a:t>
            </a:r>
            <a:r>
              <a:rPr lang="ru-RU" b="1" i="1" u="sng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изделия.</a:t>
            </a:r>
            <a:endParaRPr lang="ru-RU" b="1" i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u="non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В а</a:t>
            </a:r>
            <a:r>
              <a:rPr lang="ru-RU" b="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лфавитном словаре </a:t>
            </a:r>
            <a:r>
              <a:rPr lang="ru-RU" b="0" u="none" dirty="0" smtClean="0">
                <a:latin typeface="+mn-lt"/>
                <a:cs typeface="+mn-cs"/>
              </a:rPr>
              <a:t>п</a:t>
            </a:r>
            <a:r>
              <a:rPr lang="ru-RU" dirty="0" smtClean="0"/>
              <a:t>родукты расположены в алфавитном порядке;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словарь содержит коды продуктов ТРИ;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перечне товаров и услуг п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оиск идет по части слова, как в названиях, так и в пояснениях, а также по коду ТРИ.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Перечень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одержит коды продуктов ТРИ, наименования группировок,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полный состав, как в классификаторе,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 также пояснения по каждой группе продуктов.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5146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Типичные</a:t>
            </a:r>
            <a:r>
              <a:rPr lang="ru-RU" b="1" u="sng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ошибки сгруппированы в несколько позиций: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ошибки в определении вида деятельности;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отнесение всей или большей части затрат в одну строку;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0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отражение в отчете неполной структуры затрат;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дублирование расходов на приобретение товаров для перепродажи в расходах на сырье.</a:t>
            </a:r>
            <a:endParaRPr lang="ru-RU" sz="1200" b="0" dirty="0" smtClean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198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5233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Обратите внимание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если вы отражаете в  форме 1-предприятие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товары для перепродажи в строке 507, то в разделе 8 у вас обязательно должна быть показана торговая деятельность.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Точно так же, если вы заполняете строчку 512 «Продано сырья материалов, комплектующих изделий, приобретенных ранее для производства продукции», то в разделе 8 должна быть обязательно торговля.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Или наоборот,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торговое предприятие что-либо производит, например, печет хлеб, делает салаты, затраты на производственную деятельность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должны отражаться в </a:t>
            </a:r>
            <a:r>
              <a:rPr lang="ru-RU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502 стр. «Отгружено товаров собственного производства, выполнено работ и услуг собственными силами», а </a:t>
            </a:r>
            <a:r>
              <a:rPr lang="ru-RU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также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разделе 8 должно быть показано производство.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5924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Типичные</a:t>
            </a:r>
            <a:r>
              <a:rPr lang="ru-RU" b="1" u="sng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ошибки сгруппированы в несколько позиций: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ошибки в определении вида деятельности;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отнесение всей или большей части затрат в одну строку;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0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отражение в отчете неполной структуры затрат;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дублирование расходов на приобретение товаров для перепродажи в расходах на сырье.</a:t>
            </a:r>
            <a:endParaRPr lang="ru-RU" sz="1200" b="0" dirty="0" smtClean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198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Балансы в микро- и макроэкономике являются одним  из самых распространенных инструментов изучения экономических процессов.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рамках предприятия строятся балансы, которые уравнивают стоимость имущества предприятия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 источниками его формирования.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макроэкономике балансов гораздо больше.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Одними из них являются таблицы ресурсов и использования товаров и услуг.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Эти таблицы позволяют сбалансировать ресурсы экономики страны, то есть (внутренний выпуск и импорт) с использованием по различным направлениям (таким как промежуточный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спрос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накопление, экспорт, конечное потребление).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483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Балансы в микро- и макроэкономике являются одним  из самых распространенных инструментов изучения экономических процессов.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рамках предприятия строятся балансы, которые уравнивают стоимость имущества предприятия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 источниками его формирования.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макроэкономике балансов гораздо больше.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Одними из них являются таблицы ресурсов и использования товаров и услуг.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Эти таблицы позволяют сбалансировать ресурсы экономики страны, то есть (внутренний выпуск и импорт) с использованием по различным направлениям (таким как промежуточный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спрос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накопление, экспорт, конечное потребление).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483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Балансы в микро- и макроэкономике являются одним  из самых распространенных инструментов изучения экономических процессов.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рамках предприятия строятся балансы, которые уравнивают стоимость имущества предприятия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 источниками его формирования.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макроэкономике балансов гораздо больше.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Одними из них являются таблицы ресурсов и использования товаров и услуг.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Эти таблицы позволяют сбалансировать ресурсы экономики страны, то есть (внутренний выпуск и импорт) с использованием по различным направлениям (таким как промежуточный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спрос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накопление, экспорт, конечное потребление).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483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Давайте теперь поближе познакомимся с приложениями.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Приложения дифференцированы по видам деятельности на уровне разделов ОКВЭД2.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Всего их 74 шт.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Они содержат:</a:t>
            </a:r>
          </a:p>
          <a:p>
            <a:endParaRPr lang="ru-RU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типичные товары и услуги, потребляемые в этой деятельности;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пояснения по характерным особенностям использования отдельных видов товаров и услуг. 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Данные приложения можно будет скачать на официальном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сайте Росстата в формате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 представляются они в электронном виде в общем шаблоне с формой 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№1 – предприятие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5014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Как правильно выбрать приложение для своего предприятия?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Индекс приложения должен соответствовать основному виду деятельности по сочетанию раздела и класса ОКВЭД2.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chemeClr val="tx1"/>
                </a:solidFill>
              </a:rPr>
              <a:t>Типовые затраты, представленные в приложении, должны в большей части соответствовать основному виду деятельности.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b="0" dirty="0" smtClean="0">
                <a:solidFill>
                  <a:schemeClr val="tx1"/>
                </a:solidFill>
              </a:rPr>
              <a:t>Но,</a:t>
            </a:r>
            <a:r>
              <a:rPr lang="ru-RU" b="0" baseline="0" dirty="0" smtClean="0">
                <a:solidFill>
                  <a:schemeClr val="tx1"/>
                </a:solidFill>
              </a:rPr>
              <a:t> несомненно, к</a:t>
            </a:r>
            <a:r>
              <a:rPr lang="ru-RU" b="0" dirty="0" smtClean="0">
                <a:solidFill>
                  <a:schemeClr val="tx1"/>
                </a:solidFill>
              </a:rPr>
              <a:t>аждое предприятие имеет индивидуальные расходы, которые</a:t>
            </a:r>
            <a:r>
              <a:rPr lang="ru-RU" b="0" baseline="0" dirty="0" smtClean="0">
                <a:solidFill>
                  <a:schemeClr val="tx1"/>
                </a:solidFill>
              </a:rPr>
              <a:t> не</a:t>
            </a:r>
            <a:r>
              <a:rPr lang="ru-RU" b="0" dirty="0" smtClean="0">
                <a:solidFill>
                  <a:schemeClr val="tx1"/>
                </a:solidFill>
              </a:rPr>
              <a:t> включены в типовой</a:t>
            </a:r>
            <a:r>
              <a:rPr lang="ru-RU" b="0" baseline="0" dirty="0" smtClean="0">
                <a:solidFill>
                  <a:schemeClr val="tx1"/>
                </a:solidFill>
              </a:rPr>
              <a:t> перечень. </a:t>
            </a:r>
            <a:br>
              <a:rPr lang="ru-RU" b="0" baseline="0" dirty="0" smtClean="0">
                <a:solidFill>
                  <a:schemeClr val="tx1"/>
                </a:solidFill>
              </a:rPr>
            </a:br>
            <a:r>
              <a:rPr lang="ru-RU" b="0" dirty="0" smtClean="0">
                <a:solidFill>
                  <a:schemeClr val="tx1"/>
                </a:solidFill>
              </a:rPr>
              <a:t>Эти расходы вписываются в свободные строки бланка с общим номером 6600.</a:t>
            </a:r>
          </a:p>
          <a:p>
            <a:endParaRPr lang="ru-RU" dirty="0" smtClean="0"/>
          </a:p>
          <a:p>
            <a:pPr algn="l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243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chemeClr val="tx1"/>
                </a:solidFill>
              </a:rPr>
              <a:t>Давайте</a:t>
            </a:r>
            <a:r>
              <a:rPr lang="ru-RU" baseline="0" dirty="0" smtClean="0">
                <a:solidFill>
                  <a:schemeClr val="tx1"/>
                </a:solidFill>
              </a:rPr>
              <a:t> рассмотрим п</a:t>
            </a:r>
            <a:r>
              <a:rPr lang="ru-RU" dirty="0" smtClean="0">
                <a:solidFill>
                  <a:schemeClr val="tx1"/>
                </a:solidFill>
              </a:rPr>
              <a:t>ример выбора приложения к ф. № 1-предприятие</a:t>
            </a:r>
            <a:r>
              <a:rPr lang="ru-RU" baseline="0" dirty="0" smtClean="0">
                <a:solidFill>
                  <a:schemeClr val="tx1"/>
                </a:solidFill>
              </a:rPr>
              <a:t> для </a:t>
            </a:r>
            <a:r>
              <a:rPr lang="ru-RU" dirty="0" smtClean="0">
                <a:solidFill>
                  <a:schemeClr val="tx1"/>
                </a:solidFill>
              </a:rPr>
              <a:t>организации</a:t>
            </a:r>
            <a:r>
              <a:rPr lang="ru-RU" baseline="0" dirty="0" smtClean="0">
                <a:solidFill>
                  <a:schemeClr val="tx1"/>
                </a:solidFill>
              </a:rPr>
              <a:t> с</a:t>
            </a:r>
            <a:r>
              <a:rPr lang="ru-RU" dirty="0" smtClean="0">
                <a:solidFill>
                  <a:schemeClr val="tx1"/>
                </a:solidFill>
              </a:rPr>
              <a:t> одним видом деятельности.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chemeClr val="tx1"/>
                </a:solidFill>
              </a:rPr>
              <a:t>Представим, что предприятие шьет</a:t>
            </a:r>
            <a:r>
              <a:rPr lang="ru-RU" baseline="0" dirty="0" smtClean="0">
                <a:solidFill>
                  <a:schemeClr val="tx1"/>
                </a:solidFill>
              </a:rPr>
              <a:t> спецодежду.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>
                <a:solidFill>
                  <a:schemeClr val="tx1"/>
                </a:solidFill>
              </a:rPr>
              <a:t>Код </a:t>
            </a:r>
            <a:r>
              <a:rPr lang="ru-RU" b="1" u="sng" baseline="0" dirty="0" smtClean="0">
                <a:solidFill>
                  <a:schemeClr val="tx1"/>
                </a:solidFill>
              </a:rPr>
              <a:t>ОКВЭД2 14.12.1</a:t>
            </a:r>
            <a:r>
              <a:rPr lang="en-US" b="1" u="sng" baseline="0" dirty="0" smtClean="0">
                <a:solidFill>
                  <a:schemeClr val="tx1"/>
                </a:solidFill>
              </a:rPr>
              <a:t> </a:t>
            </a:r>
            <a:r>
              <a:rPr lang="ru-RU" baseline="0" dirty="0" smtClean="0">
                <a:solidFill>
                  <a:schemeClr val="tx1"/>
                </a:solidFill>
              </a:rPr>
              <a:t>«Производство спецодежды».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>
                <a:solidFill>
                  <a:schemeClr val="tx1"/>
                </a:solidFill>
              </a:rPr>
              <a:t>Отрасль относится к разделу ОКВЭД2 С «</a:t>
            </a:r>
            <a:r>
              <a:rPr lang="ru-RU" sz="1200" dirty="0" smtClean="0">
                <a:solidFill>
                  <a:schemeClr val="tx1"/>
                </a:solidFill>
              </a:rPr>
              <a:t>Обрабатывающие производства», классу ОКВЭД2</a:t>
            </a:r>
            <a:r>
              <a:rPr lang="ru-RU" sz="1200" baseline="0" dirty="0" smtClean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14 «Производство одежды».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Как следствие, выбираем </a:t>
            </a:r>
            <a:r>
              <a:rPr lang="ru-RU" sz="1200" b="0" dirty="0" smtClean="0">
                <a:solidFill>
                  <a:schemeClr val="tx1"/>
                </a:solidFill>
              </a:rPr>
              <a:t>приложение №ТЗВ-С14.</a:t>
            </a:r>
          </a:p>
          <a:p>
            <a:pPr lvl="0"/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6866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Каждый бланк приложения состоит из двух разделов.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u="sng" dirty="0" smtClean="0"/>
              <a:t>В</a:t>
            </a:r>
            <a:r>
              <a:rPr lang="ru-RU" sz="1200" b="1" u="sng" baseline="0" dirty="0" smtClean="0"/>
              <a:t> </a:t>
            </a:r>
            <a:r>
              <a:rPr lang="ru-RU" sz="1200" b="1" u="sng" dirty="0" smtClean="0"/>
              <a:t>1</a:t>
            </a:r>
            <a:r>
              <a:rPr lang="ru-RU" sz="1200" b="1" u="sng" baseline="0" dirty="0" smtClean="0"/>
              <a:t> разделе </a:t>
            </a:r>
            <a:r>
              <a:rPr lang="ru-RU" sz="1200" baseline="0" dirty="0" smtClean="0"/>
              <a:t>детализируются расходы на сырье, материалы,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топливо, покупные полуфабрикаты и комплектующие </a:t>
            </a:r>
            <a:r>
              <a:rPr lang="ru-RU" sz="1200" dirty="0" smtClean="0"/>
              <a:t>изделия для производства и продажи</a:t>
            </a:r>
            <a:r>
              <a:rPr lang="ru-RU" sz="1200" baseline="0" dirty="0" smtClean="0"/>
              <a:t> продукции </a:t>
            </a:r>
            <a:r>
              <a:rPr lang="ru-RU" sz="1200" dirty="0" smtClean="0"/>
              <a:t>(товаров, работ и услуг).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 2 разделе д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етализируются расходы на оплату отдельных видов услуг сторонних организаций.</a:t>
            </a:r>
          </a:p>
          <a:p>
            <a:r>
              <a:rPr lang="ru-RU" sz="1200" b="1" u="sng" dirty="0" smtClean="0"/>
              <a:t>В</a:t>
            </a:r>
            <a:r>
              <a:rPr lang="ru-RU" sz="1200" b="1" u="sng" baseline="0" dirty="0" smtClean="0"/>
              <a:t> каждом разделе </a:t>
            </a:r>
            <a:r>
              <a:rPr lang="ru-RU" sz="1200" baseline="0" dirty="0" smtClean="0"/>
              <a:t>выделяется 5 граф: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aseline="0" dirty="0" smtClean="0"/>
              <a:t>наименование;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aseline="0" dirty="0" smtClean="0"/>
              <a:t>№ строки (номер по порядку);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aseline="0" dirty="0" smtClean="0"/>
              <a:t>код ТРИ  (представляет собой кодировку отдельного вида агрегированных продуктов, о  которых мы с вами уже говорили. Ваша задача правильно определить код для конкретной товарной позиции, используя информационно-справочный инструментарий, об этом мы поговорим позже);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сумма</a:t>
            </a:r>
            <a:r>
              <a:rPr lang="ru-RU" sz="1200" baseline="0" dirty="0" smtClean="0"/>
              <a:t> за отчетный период;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aseline="0" dirty="0" smtClean="0"/>
              <a:t>пояснения (в которых заложены контроли между формой №1 – предприятие и данными приложениями, но самое главное - в пояснениях по отдельным видам продуктов приводится короткий перечень сырья и материалов, который принадлежит той или иной позиции кода ТРИ. Если вы идентифицировали свои продукты в этом коротком перечне, то  дальше не нужно ломать себе голову над тем, что попадет в эту группу, кроме того.  Если вы хотите увидеть полный состав того или иного кода, на помощь приходит информационно-справочный инструментарий. В пояснениях приведен далеко не полный список продуктов, входящих в данную группировку, поэтому рекомендуем использовать Перечень товаров и услуг.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 smtClean="0"/>
              <a:t>В обоих разделах есть строки, соответствующие ф. №1-предприятие.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155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Откуда берется информация? </a:t>
            </a:r>
          </a:p>
          <a:p>
            <a:r>
              <a:rPr lang="ru-RU" dirty="0" smtClean="0"/>
              <a:t>Как указано в</a:t>
            </a:r>
            <a:r>
              <a:rPr lang="ru-RU" baseline="0" dirty="0" smtClean="0"/>
              <a:t> инструкции к форме 1-предприятие, информация </a:t>
            </a:r>
            <a:r>
              <a:rPr lang="ru-RU" dirty="0" smtClean="0"/>
              <a:t>о приобретении сырья, материалов, топлива и полуфабрикатов- это обороты по счету 10, включая все </a:t>
            </a:r>
            <a:r>
              <a:rPr lang="ru-RU" dirty="0" err="1" smtClean="0"/>
              <a:t>субсчета</a:t>
            </a:r>
            <a:r>
              <a:rPr lang="ru-RU" dirty="0" smtClean="0"/>
              <a:t>, а оплата отдельных видов услуг сторонних организаций - это обороты по счетам 25 и 26.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9212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xmlns="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xmlns="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22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1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xmlns="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65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7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180736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244795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xmlns="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xmlns="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0490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xmlns="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859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xmlns="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xmlns="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72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 dirty="0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07889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xmlns="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xmlns="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xmlns="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xmlns="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xmlns="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08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xmlns="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xmlns="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6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xmlns="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xmlns="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112651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xmlns="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xmlns="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xmlns="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xmlns="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19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45955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82952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0.png"/><Relationship Id="rId4" Type="http://schemas.openxmlformats.org/officeDocument/2006/relationships/image" Target="../media/image21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microsoft.com/office/2007/relationships/hdphoto" Target="../media/hdphoto3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P59_nac@gks.r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P59_nac@gks.ru" TargetMode="External"/><Relationship Id="rId2" Type="http://schemas.openxmlformats.org/officeDocument/2006/relationships/hyperlink" Target="mailto:P59_Permstat@gks.ru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2.png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7803" y="3501920"/>
            <a:ext cx="6945328" cy="1631216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/>
              <a:t>Федеральное статистическое наблюдение</a:t>
            </a:r>
            <a:endParaRPr lang="ru-RU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за затратами на производство и продажу продукции (товаров, работ, услуг) за 2021 </a:t>
            </a:r>
            <a:r>
              <a:rPr lang="ru-RU" sz="2000" dirty="0" smtClean="0"/>
              <a:t>год: методологические принципы и порядок заполнения форм наблюдения.</a:t>
            </a:r>
            <a:endParaRPr lang="ru-RU" sz="20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87F880A-BB26-504E-B030-60B2AB4C03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57172"/>
            <a:ext cx="5565775" cy="28982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Воробкало Светлана Николаевна</a:t>
            </a: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xmlns="" id="{AA2CBD6C-8600-4666-888B-006566EA7DD5}"/>
              </a:ext>
            </a:extLst>
          </p:cNvPr>
          <p:cNvSpPr txBox="1">
            <a:spLocks/>
          </p:cNvSpPr>
          <p:nvPr/>
        </p:nvSpPr>
        <p:spPr>
          <a:xfrm>
            <a:off x="5788025" y="6212134"/>
            <a:ext cx="5831161" cy="511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800" kern="1200" smtClean="0">
                <a:solidFill>
                  <a:srgbClr val="C00000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rgbClr val="334286"/>
                </a:solidFill>
              </a:rPr>
              <a:t>Начальник Отдела региональных счетов и балансов </a:t>
            </a:r>
            <a:r>
              <a:rPr lang="ru-RU" sz="1800" b="1" dirty="0" err="1" smtClean="0">
                <a:solidFill>
                  <a:srgbClr val="334286"/>
                </a:solidFill>
              </a:rPr>
              <a:t>Пермьстата</a:t>
            </a:r>
            <a:endParaRPr lang="ru-RU" sz="1800" b="1" dirty="0">
              <a:solidFill>
                <a:srgbClr val="3342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46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204B82"/>
                </a:solidFill>
              </a:rPr>
              <a:t>Порядок заполнения форм наблюдения (коммерческие организации)</a:t>
            </a:r>
            <a:endParaRPr lang="ru-RU" sz="2800" dirty="0">
              <a:solidFill>
                <a:srgbClr val="204B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08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E6A922B-F4B0-411F-A86E-A7FD4AE27B0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5008" y="1251066"/>
            <a:ext cx="1080000" cy="12760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6815" y="5486400"/>
            <a:ext cx="6523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u="sng" dirty="0" smtClean="0">
                <a:solidFill>
                  <a:srgbClr val="FF0000"/>
                </a:solidFill>
              </a:rPr>
              <a:t>Приказ Росстата №925 от 17.12.202</a:t>
            </a:r>
            <a:r>
              <a:rPr lang="en-US" i="1" u="sng" dirty="0" smtClean="0">
                <a:solidFill>
                  <a:srgbClr val="FF0000"/>
                </a:solidFill>
              </a:rPr>
              <a:t>1</a:t>
            </a:r>
            <a:endParaRPr lang="ru-RU" i="1" u="sng" dirty="0" smtClean="0">
              <a:solidFill>
                <a:srgbClr val="FF0000"/>
              </a:solidFill>
            </a:endParaRPr>
          </a:p>
          <a:p>
            <a:r>
              <a:rPr lang="ru-RU" i="1" u="sng" dirty="0" smtClean="0">
                <a:solidFill>
                  <a:srgbClr val="FF0000"/>
                </a:solidFill>
              </a:rPr>
              <a:t>Сроки предоставления – 01.03.2022г.-15.04.2022г.</a:t>
            </a:r>
            <a:endParaRPr lang="ru-RU" i="1" u="sng" dirty="0">
              <a:solidFill>
                <a:srgbClr val="FF0000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12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14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15" name="Группа 14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16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17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3" name="TextBox 2"/>
          <p:cNvSpPr txBox="1"/>
          <p:nvPr/>
        </p:nvSpPr>
        <p:spPr>
          <a:xfrm>
            <a:off x="1961804" y="893618"/>
            <a:ext cx="988157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Коммерческие нефинансовые организации предоставляют форму </a:t>
            </a:r>
            <a:r>
              <a:rPr lang="ru-RU" u="sng" dirty="0" smtClean="0">
                <a:solidFill>
                  <a:srgbClr val="E1002B"/>
                </a:solidFill>
              </a:rPr>
              <a:t>№1-предприятие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(Приказ Росстата от 30.07.2021 №462 Об утверждении форм федерального статистического наблюдения для организации федерального статистического наблюдения за деятельностью предприятий)</a:t>
            </a:r>
          </a:p>
          <a:p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Приказом Росстата от 14.12.2021 №901 утверждены Указания по заполнению формы</a:t>
            </a:r>
          </a:p>
          <a:p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Необходима детализированная информация в разрезе группировок номенклатур продуктов ТРИ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Раздел 6 «Расходы на производство и продажу продукции (товаров, работ, услуг)»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Раздел 7 «Расходы по оплате отдельных видов работ и услуг сторонних организаций»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b="1" u="sng" dirty="0" smtClean="0">
                <a:solidFill>
                  <a:srgbClr val="E1002B"/>
                </a:solidFill>
              </a:rPr>
              <a:t>Приложения вида ТЗВ-КСП</a:t>
            </a:r>
          </a:p>
          <a:p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6564792" y="3557847"/>
            <a:ext cx="420924" cy="7065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87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71474" y="712709"/>
            <a:ext cx="11506137" cy="556188"/>
          </a:xfrm>
        </p:spPr>
        <p:txBody>
          <a:bodyPr/>
          <a:lstStyle/>
          <a:p>
            <a:r>
              <a:rPr lang="ru-RU" b="1" dirty="0" smtClean="0"/>
              <a:t>ПРИЛОЖЕНИЯ </a:t>
            </a:r>
            <a:r>
              <a:rPr lang="ru-RU" b="1" dirty="0"/>
              <a:t>К Ф. № </a:t>
            </a:r>
            <a:r>
              <a:rPr lang="ru-RU" b="1" dirty="0" smtClean="0"/>
              <a:t>1-ПРЕДПРИЯТИЕ:</a:t>
            </a:r>
            <a:endParaRPr lang="ru-RU" b="1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D24481AF-CDA5-4844-8DEC-C1241E56814D}"/>
              </a:ext>
            </a:extLst>
          </p:cNvPr>
          <p:cNvCxnSpPr>
            <a:cxnSpLocks/>
          </p:cNvCxnSpPr>
          <p:nvPr/>
        </p:nvCxnSpPr>
        <p:spPr>
          <a:xfrm>
            <a:off x="501650" y="2615248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35B2F82D-12B1-477C-926D-2DFFF7BBF867}"/>
              </a:ext>
            </a:extLst>
          </p:cNvPr>
          <p:cNvCxnSpPr>
            <a:cxnSpLocks/>
          </p:cNvCxnSpPr>
          <p:nvPr/>
        </p:nvCxnSpPr>
        <p:spPr>
          <a:xfrm>
            <a:off x="501650" y="4979640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AE968DE2-39A0-4712-B58F-9F5731E902F9}"/>
              </a:ext>
            </a:extLst>
          </p:cNvPr>
          <p:cNvCxnSpPr>
            <a:cxnSpLocks/>
          </p:cNvCxnSpPr>
          <p:nvPr/>
        </p:nvCxnSpPr>
        <p:spPr>
          <a:xfrm>
            <a:off x="501650" y="6161835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E586F1E7-036B-43E5-88CC-97C84B684208}"/>
              </a:ext>
            </a:extLst>
          </p:cNvPr>
          <p:cNvCxnSpPr>
            <a:cxnSpLocks/>
          </p:cNvCxnSpPr>
          <p:nvPr/>
        </p:nvCxnSpPr>
        <p:spPr>
          <a:xfrm>
            <a:off x="501650" y="3797444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5C844D9-3523-4C5D-B472-41CD24717B35}"/>
              </a:ext>
            </a:extLst>
          </p:cNvPr>
          <p:cNvSpPr txBox="1"/>
          <p:nvPr/>
        </p:nvSpPr>
        <p:spPr>
          <a:xfrm>
            <a:off x="1811867" y="1751170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334286"/>
                </a:solidFill>
              </a:rPr>
              <a:t>Дифференцированы по видам деятельности </a:t>
            </a:r>
          </a:p>
          <a:p>
            <a:pPr lvl="0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уровне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классов ОКВЭД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BB2E465-3EDC-4FEA-949B-66BE6029681D}"/>
              </a:ext>
            </a:extLst>
          </p:cNvPr>
          <p:cNvSpPr txBox="1"/>
          <p:nvPr/>
        </p:nvSpPr>
        <p:spPr>
          <a:xfrm>
            <a:off x="1811867" y="2868770"/>
            <a:ext cx="69765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334286"/>
                </a:solidFill>
              </a:rPr>
              <a:t>Содержат </a:t>
            </a:r>
            <a:r>
              <a:rPr lang="ru-RU" sz="2000" b="1" dirty="0">
                <a:solidFill>
                  <a:srgbClr val="FF0000"/>
                </a:solidFill>
              </a:rPr>
              <a:t>типичные</a:t>
            </a:r>
            <a:r>
              <a:rPr lang="ru-RU" sz="2000" b="1" dirty="0">
                <a:solidFill>
                  <a:srgbClr val="334286"/>
                </a:solidFill>
              </a:rPr>
              <a:t> товары и услуги,</a:t>
            </a:r>
            <a:endParaRPr lang="en-US" sz="2000" b="1" dirty="0">
              <a:solidFill>
                <a:srgbClr val="334286"/>
              </a:solidFill>
            </a:endParaRPr>
          </a:p>
          <a:p>
            <a:pPr lvl="0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потребляемые в рамках деятельности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класса ОКВЭД2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6902A69-7D7D-4A77-B568-8FAB2B7818B0}"/>
              </a:ext>
            </a:extLst>
          </p:cNvPr>
          <p:cNvSpPr txBox="1"/>
          <p:nvPr/>
        </p:nvSpPr>
        <p:spPr>
          <a:xfrm>
            <a:off x="1811867" y="4037170"/>
            <a:ext cx="69765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334286"/>
                </a:solidFill>
              </a:rPr>
              <a:t>Содержат пояснения по характерным особенностям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отдельных видов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потребляемых товаров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услуг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5B09ADD-8D52-4BDC-B5F0-ACF8A3C30323}"/>
              </a:ext>
            </a:extLst>
          </p:cNvPr>
          <p:cNvSpPr txBox="1"/>
          <p:nvPr/>
        </p:nvSpPr>
        <p:spPr>
          <a:xfrm>
            <a:off x="1811867" y="5227150"/>
            <a:ext cx="985215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2000" b="1" spc="-30" dirty="0">
                <a:solidFill>
                  <a:srgbClr val="334286"/>
                </a:solidFill>
              </a:rPr>
              <a:t>Можно скачать с сайта </a:t>
            </a:r>
            <a:r>
              <a:rPr lang="ru-RU" sz="2000" b="1" spc="-30" dirty="0" smtClean="0">
                <a:solidFill>
                  <a:srgbClr val="334286"/>
                </a:solidFill>
              </a:rPr>
              <a:t>Росстата (                                                ) </a:t>
            </a:r>
            <a:r>
              <a:rPr lang="ru-RU" sz="2000" spc="-3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</a:t>
            </a:r>
            <a:r>
              <a:rPr lang="ru-RU" sz="2000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формате Word</a:t>
            </a:r>
            <a:endParaRPr lang="en-US" sz="2000" spc="-3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spcAft>
                <a:spcPts val="600"/>
              </a:spcAft>
            </a:pPr>
            <a:r>
              <a:rPr lang="ru-RU" sz="2000" b="1" spc="-30" dirty="0">
                <a:solidFill>
                  <a:srgbClr val="334286"/>
                </a:solidFill>
              </a:rPr>
              <a:t>Представляются</a:t>
            </a:r>
            <a:r>
              <a:rPr lang="en-US" sz="2000" b="1" spc="-30" dirty="0">
                <a:solidFill>
                  <a:srgbClr val="334286"/>
                </a:solidFill>
              </a:rPr>
              <a:t> </a:t>
            </a:r>
            <a:r>
              <a:rPr lang="ru-RU" sz="2000" b="1" spc="-30" dirty="0">
                <a:solidFill>
                  <a:srgbClr val="334286"/>
                </a:solidFill>
              </a:rPr>
              <a:t>в электронном виде</a:t>
            </a:r>
            <a:r>
              <a:rPr lang="en-US" sz="2000" b="1" spc="-30" dirty="0">
                <a:solidFill>
                  <a:srgbClr val="334286"/>
                </a:solidFill>
              </a:rPr>
              <a:t> </a:t>
            </a:r>
            <a:r>
              <a:rPr lang="ru-RU" sz="2000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общем шаблоне с ф. № 1-предприятие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7B075788-624E-49CC-BA3E-7D30D48568AF}"/>
              </a:ext>
            </a:extLst>
          </p:cNvPr>
          <p:cNvGrpSpPr/>
          <p:nvPr/>
        </p:nvGrpSpPr>
        <p:grpSpPr>
          <a:xfrm>
            <a:off x="704984" y="1615365"/>
            <a:ext cx="903906" cy="976068"/>
            <a:chOff x="728799" y="1639180"/>
            <a:chExt cx="903906" cy="976068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xmlns="" id="{469F6F39-9B4D-4A94-84A4-AB60A084E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18443" y="1639180"/>
              <a:ext cx="416566" cy="416566"/>
            </a:xfrm>
            <a:prstGeom prst="rect">
              <a:avLst/>
            </a:prstGeom>
          </p:spPr>
        </p:pic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xmlns="" id="{8ACD8765-033F-4B5B-8395-61644C925414}"/>
                </a:ext>
              </a:extLst>
            </p:cNvPr>
            <p:cNvSpPr/>
            <p:nvPr/>
          </p:nvSpPr>
          <p:spPr>
            <a:xfrm>
              <a:off x="894256" y="1714993"/>
              <a:ext cx="264939" cy="2649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7A7A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xmlns="" id="{74012983-3B23-4188-9C38-CEA0BB3C5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4815" y="1834621"/>
              <a:ext cx="416566" cy="416566"/>
            </a:xfrm>
            <a:prstGeom prst="rect">
              <a:avLst/>
            </a:prstGeom>
          </p:spPr>
        </p:pic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xmlns="" id="{BD4175F2-78DB-4FD7-BFDD-667FD9C3E6DD}"/>
                </a:ext>
              </a:extLst>
            </p:cNvPr>
            <p:cNvSpPr/>
            <p:nvPr/>
          </p:nvSpPr>
          <p:spPr>
            <a:xfrm>
              <a:off x="1210628" y="1910434"/>
              <a:ext cx="264939" cy="2649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7A7A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xmlns="" id="{E82F7F23-2B41-48C6-A371-49E7BC33D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16139" y="2198682"/>
              <a:ext cx="416566" cy="416566"/>
            </a:xfrm>
            <a:prstGeom prst="rect">
              <a:avLst/>
            </a:prstGeom>
          </p:spPr>
        </p:pic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xmlns="" id="{F3577137-B8AB-4EAE-B9FC-4CF185CF1A48}"/>
                </a:ext>
              </a:extLst>
            </p:cNvPr>
            <p:cNvSpPr/>
            <p:nvPr/>
          </p:nvSpPr>
          <p:spPr>
            <a:xfrm>
              <a:off x="1291952" y="2274495"/>
              <a:ext cx="264939" cy="2649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7A7A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xmlns="" id="{C6E276D6-48EC-4436-A9CF-585634E24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28799" y="2005885"/>
              <a:ext cx="416566" cy="416566"/>
            </a:xfrm>
            <a:prstGeom prst="rect">
              <a:avLst/>
            </a:prstGeom>
          </p:spPr>
        </p:pic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xmlns="" id="{C6C0B411-64EC-40C9-8B20-7FFB92BB3F85}"/>
                </a:ext>
              </a:extLst>
            </p:cNvPr>
            <p:cNvSpPr/>
            <p:nvPr/>
          </p:nvSpPr>
          <p:spPr>
            <a:xfrm>
              <a:off x="804612" y="2081698"/>
              <a:ext cx="264939" cy="2649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7A7A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xmlns="" id="{18362B24-1955-4AD5-A3B1-4DBBF8F46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32480" y="2103357"/>
              <a:ext cx="208283" cy="208283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xmlns="" id="{1110115D-91DB-4B15-8FCB-C734194C6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26532" y="1742848"/>
              <a:ext cx="208283" cy="208283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xmlns="" id="{1C210B25-46C3-423C-B0C0-44B4A0F08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39418" y="1930658"/>
              <a:ext cx="208283" cy="208283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xmlns="" id="{1BB33E26-CF8C-4024-B75C-74B52369D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22689" y="2301447"/>
              <a:ext cx="208283" cy="208283"/>
            </a:xfrm>
            <a:prstGeom prst="rect">
              <a:avLst/>
            </a:prstGeom>
          </p:spPr>
        </p:pic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9AADB91-A592-4C79-89C2-B48014C6B780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1000" y="5227150"/>
            <a:ext cx="720000" cy="72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58BB28E-417E-4785-A268-A54B7D973954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3911" y="4037170"/>
            <a:ext cx="828000" cy="828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A30C61C1-F32B-4939-ACA0-53D0743A922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5380" y="2786425"/>
            <a:ext cx="900000" cy="900000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5920171" y="5250233"/>
            <a:ext cx="3390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Https</a:t>
            </a:r>
            <a:r>
              <a:rPr lang="en-US" b="1" i="1" dirty="0">
                <a:solidFill>
                  <a:srgbClr val="FF0000"/>
                </a:solidFill>
              </a:rPr>
              <a:t>://rosstat.gov.ru/zatr-vp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906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13</a:t>
            </a:fld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13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15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16" name="Группа 15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17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18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19" name="Текст 3"/>
          <p:cNvSpPr>
            <a:spLocks noGrp="1"/>
          </p:cNvSpPr>
          <p:nvPr>
            <p:ph type="body" sz="quarter" idx="10"/>
          </p:nvPr>
        </p:nvSpPr>
        <p:spPr>
          <a:xfrm>
            <a:off x="371474" y="712709"/>
            <a:ext cx="11506137" cy="556188"/>
          </a:xfrm>
        </p:spPr>
        <p:txBody>
          <a:bodyPr/>
          <a:lstStyle/>
          <a:p>
            <a:r>
              <a:rPr lang="ru-RU" b="1" dirty="0" smtClean="0"/>
              <a:t>ОСОБЕННОСТИ ПРИЛОЖЕНИЙ К  ФОРМЕ №1-ПРЕДПРИЯТИЕ</a:t>
            </a:r>
            <a:endParaRPr lang="ru-RU" b="1" dirty="0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E70CFA38-5218-4E97-BC89-C1DAD102A5B4}"/>
              </a:ext>
            </a:extLst>
          </p:cNvPr>
          <p:cNvGrpSpPr/>
          <p:nvPr/>
        </p:nvGrpSpPr>
        <p:grpSpPr>
          <a:xfrm>
            <a:off x="1070558" y="1138319"/>
            <a:ext cx="595897" cy="796085"/>
            <a:chOff x="295907" y="4970023"/>
            <a:chExt cx="874943" cy="1353819"/>
          </a:xfrm>
        </p:grpSpPr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xmlns="" id="{6E367E5A-E3C8-4CBD-82E2-79BAADFF24AF}"/>
                </a:ext>
              </a:extLst>
            </p:cNvPr>
            <p:cNvGrpSpPr/>
            <p:nvPr/>
          </p:nvGrpSpPr>
          <p:grpSpPr>
            <a:xfrm>
              <a:off x="450850" y="4970023"/>
              <a:ext cx="720000" cy="720000"/>
              <a:chOff x="-138113" y="2613280"/>
              <a:chExt cx="720000" cy="720000"/>
            </a:xfrm>
          </p:grpSpPr>
          <p:pic>
            <p:nvPicPr>
              <p:cNvPr id="27" name="Рисунок 26">
                <a:extLst>
                  <a:ext uri="{FF2B5EF4-FFF2-40B4-BE49-F238E27FC236}">
                    <a16:creationId xmlns:a16="http://schemas.microsoft.com/office/drawing/2014/main" xmlns="" id="{99BD8FF3-84BA-485A-A324-C4CFA5022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-138113" y="2613280"/>
                <a:ext cx="720000" cy="720000"/>
              </a:xfrm>
              <a:prstGeom prst="rect">
                <a:avLst/>
              </a:prstGeom>
            </p:spPr>
          </p:pic>
          <p:sp>
            <p:nvSpPr>
              <p:cNvPr id="28" name="Овал 27">
                <a:extLst>
                  <a:ext uri="{FF2B5EF4-FFF2-40B4-BE49-F238E27FC236}">
                    <a16:creationId xmlns:a16="http://schemas.microsoft.com/office/drawing/2014/main" xmlns="" id="{E4C0A3FA-7242-4483-8DB2-85A64ABB7148}"/>
                  </a:ext>
                </a:extLst>
              </p:cNvPr>
              <p:cNvSpPr/>
              <p:nvPr/>
            </p:nvSpPr>
            <p:spPr>
              <a:xfrm>
                <a:off x="-7076" y="2744317"/>
                <a:ext cx="457926" cy="4579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A7A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xmlns="" id="{C7FD61A6-9EEA-4420-90B7-A2EDFDD7CB53}"/>
                </a:ext>
              </a:extLst>
            </p:cNvPr>
            <p:cNvGrpSpPr/>
            <p:nvPr/>
          </p:nvGrpSpPr>
          <p:grpSpPr>
            <a:xfrm>
              <a:off x="295907" y="5603842"/>
              <a:ext cx="720000" cy="720000"/>
              <a:chOff x="-138113" y="2613280"/>
              <a:chExt cx="720000" cy="720000"/>
            </a:xfrm>
          </p:grpSpPr>
          <p:pic>
            <p:nvPicPr>
              <p:cNvPr id="25" name="Рисунок 24">
                <a:extLst>
                  <a:ext uri="{FF2B5EF4-FFF2-40B4-BE49-F238E27FC236}">
                    <a16:creationId xmlns:a16="http://schemas.microsoft.com/office/drawing/2014/main" xmlns="" id="{5775DE37-384D-4DCD-9C6E-6018A19D10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-138113" y="2613280"/>
                <a:ext cx="720000" cy="720000"/>
              </a:xfrm>
              <a:prstGeom prst="rect">
                <a:avLst/>
              </a:prstGeom>
            </p:spPr>
          </p:pic>
          <p:sp>
            <p:nvSpPr>
              <p:cNvPr id="26" name="Овал 25">
                <a:extLst>
                  <a:ext uri="{FF2B5EF4-FFF2-40B4-BE49-F238E27FC236}">
                    <a16:creationId xmlns:a16="http://schemas.microsoft.com/office/drawing/2014/main" xmlns="" id="{4A1B23ED-C2EB-498E-8882-13242E172374}"/>
                  </a:ext>
                </a:extLst>
              </p:cNvPr>
              <p:cNvSpPr/>
              <p:nvPr/>
            </p:nvSpPr>
            <p:spPr>
              <a:xfrm>
                <a:off x="-7076" y="2744317"/>
                <a:ext cx="457926" cy="4579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A7A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xmlns="" id="{97E1B518-C5E0-4010-ACDA-C2B13073F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75112" y="5772315"/>
              <a:ext cx="360000" cy="360000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1291410D-5CF8-4437-BA30-D4D73F2CB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37672" y="5149204"/>
              <a:ext cx="360000" cy="360000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ED69112-E3DA-4D6E-A4B3-83C36DC9418A}"/>
              </a:ext>
            </a:extLst>
          </p:cNvPr>
          <p:cNvSpPr txBox="1"/>
          <p:nvPr/>
        </p:nvSpPr>
        <p:spPr>
          <a:xfrm>
            <a:off x="1765489" y="1187967"/>
            <a:ext cx="94733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334286"/>
                </a:solidFill>
              </a:rPr>
              <a:t>Для видов деятельности со схожей структурой затрат разработаны единые приложения:</a:t>
            </a:r>
            <a:endParaRPr lang="ru-RU" sz="2000" b="1" dirty="0">
              <a:solidFill>
                <a:srgbClr val="334286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594631"/>
              </p:ext>
            </p:extLst>
          </p:nvPr>
        </p:nvGraphicFramePr>
        <p:xfrm>
          <a:off x="1421269" y="1895853"/>
          <a:ext cx="10150047" cy="4145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6106"/>
                <a:gridCol w="2443941"/>
              </a:tblGrid>
              <a:tr h="38593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Вид деятельности ОКВЭД2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Индекс приложения</a:t>
                      </a:r>
                      <a:endParaRPr lang="ru-RU" sz="1600" dirty="0"/>
                    </a:p>
                  </a:txBody>
                  <a:tcPr/>
                </a:tc>
              </a:tr>
              <a:tr h="5392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Производство пищевых продуктов (ОКВЭД2 10)</a:t>
                      </a:r>
                    </a:p>
                    <a:p>
                      <a:r>
                        <a:rPr lang="ru-RU" sz="1400" dirty="0" smtClean="0"/>
                        <a:t>Производство напитков (ОКВЭД2 11)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ТЗВ-</a:t>
                      </a:r>
                      <a:r>
                        <a:rPr lang="en-US" sz="1400" dirty="0" smtClean="0"/>
                        <a:t>C1011</a:t>
                      </a:r>
                      <a:endParaRPr lang="ru-RU" sz="1400" dirty="0"/>
                    </a:p>
                  </a:txBody>
                  <a:tcPr anchor="ctr"/>
                </a:tc>
              </a:tr>
              <a:tr h="76130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Строительство зданий (ОКВЭД2 41)</a:t>
                      </a:r>
                    </a:p>
                    <a:p>
                      <a:r>
                        <a:rPr lang="ru-RU" sz="1400" dirty="0" smtClean="0"/>
                        <a:t>Строительство инженерных сооружений (ОКВЭД2 42)</a:t>
                      </a:r>
                    </a:p>
                    <a:p>
                      <a:r>
                        <a:rPr lang="ru-RU" sz="1400" dirty="0" smtClean="0"/>
                        <a:t>Работы</a:t>
                      </a:r>
                      <a:r>
                        <a:rPr lang="ru-RU" sz="1400" baseline="0" dirty="0" smtClean="0"/>
                        <a:t> строительные специализированные (ОКВЭД2 43)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ТЗВ-</a:t>
                      </a:r>
                      <a:r>
                        <a:rPr lang="en-US" sz="1400" dirty="0" smtClean="0"/>
                        <a:t>F414243</a:t>
                      </a:r>
                      <a:endParaRPr lang="ru-RU" sz="1400" dirty="0"/>
                    </a:p>
                  </a:txBody>
                  <a:tcPr anchor="ctr"/>
                </a:tc>
              </a:tr>
              <a:tr h="5392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Деятельность</a:t>
                      </a:r>
                      <a:r>
                        <a:rPr lang="ru-RU" sz="1400" baseline="0" dirty="0" smtClean="0"/>
                        <a:t> в области права и бухгалтерского учета (ОКВЭД2 69)</a:t>
                      </a:r>
                    </a:p>
                    <a:p>
                      <a:r>
                        <a:rPr lang="ru-RU" sz="1400" baseline="0" dirty="0" smtClean="0"/>
                        <a:t>Деятельность головных офисов; консультирование по вопросам управления (ОКВЭД2 70)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ТЗВ-</a:t>
                      </a:r>
                      <a:r>
                        <a:rPr lang="en-US" sz="1400" dirty="0" smtClean="0"/>
                        <a:t>M6970</a:t>
                      </a:r>
                      <a:endParaRPr lang="ru-RU" sz="1400" dirty="0"/>
                    </a:p>
                  </a:txBody>
                  <a:tcPr anchor="ctr"/>
                </a:tc>
              </a:tr>
              <a:tr h="76130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Деятельность в области здравоохранения (ОКВЭД2</a:t>
                      </a:r>
                      <a:r>
                        <a:rPr lang="ru-RU" sz="1400" baseline="0" dirty="0" smtClean="0"/>
                        <a:t> 86)</a:t>
                      </a:r>
                    </a:p>
                    <a:p>
                      <a:r>
                        <a:rPr lang="ru-RU" sz="1400" baseline="0" dirty="0" smtClean="0"/>
                        <a:t>Деятельность по уходу с обеспечением проживания (ОКВЭД2 87)</a:t>
                      </a:r>
                    </a:p>
                    <a:p>
                      <a:r>
                        <a:rPr lang="ru-RU" sz="1400" baseline="0" dirty="0" smtClean="0"/>
                        <a:t>Предоставление социальных услуг без обеспечения проживания (ОКВЭД2 88)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ТЗВ-</a:t>
                      </a:r>
                      <a:r>
                        <a:rPr lang="en-US" sz="1400" dirty="0" smtClean="0"/>
                        <a:t>Q868788</a:t>
                      </a:r>
                      <a:endParaRPr lang="ru-RU" sz="1400" dirty="0"/>
                    </a:p>
                  </a:txBody>
                  <a:tcPr anchor="ctr"/>
                </a:tc>
              </a:tr>
              <a:tr h="38593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Деятельность</a:t>
                      </a:r>
                      <a:r>
                        <a:rPr lang="ru-RU" sz="1400" baseline="0" dirty="0" smtClean="0"/>
                        <a:t> творческая, деятельность в области искусства </a:t>
                      </a:r>
                    </a:p>
                    <a:p>
                      <a:r>
                        <a:rPr lang="ru-RU" sz="1400" baseline="0" dirty="0" smtClean="0"/>
                        <a:t>и организации развлечений (ОКВЭД2 90)</a:t>
                      </a:r>
                    </a:p>
                    <a:p>
                      <a:r>
                        <a:rPr lang="ru-RU" sz="1400" baseline="0" dirty="0" smtClean="0"/>
                        <a:t>Деятельность библиотек, архивов, музеев и прочих объектов культуры (ОКВЭД2 91)</a:t>
                      </a:r>
                    </a:p>
                    <a:p>
                      <a:r>
                        <a:rPr lang="ru-RU" sz="1400" dirty="0" smtClean="0"/>
                        <a:t>Деятельность по организации и проведению азартных игр и заключению пари,</a:t>
                      </a:r>
                    </a:p>
                    <a:p>
                      <a:r>
                        <a:rPr lang="ru-RU" sz="1400" dirty="0" smtClean="0"/>
                        <a:t>по организации и проведению лотерей (ОКВЭД2 92)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ТЗВ-</a:t>
                      </a:r>
                      <a:r>
                        <a:rPr lang="en-US" sz="1400" dirty="0" smtClean="0"/>
                        <a:t>R909192</a:t>
                      </a:r>
                      <a:endParaRPr lang="ru-RU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03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xmlns="" id="{222E1C3D-BC3A-D443-8563-08790B13AA2D}"/>
              </a:ext>
            </a:extLst>
          </p:cNvPr>
          <p:cNvSpPr/>
          <p:nvPr/>
        </p:nvSpPr>
        <p:spPr>
          <a:xfrm>
            <a:off x="1439586" y="231688"/>
            <a:ext cx="7096699" cy="475351"/>
          </a:xfrm>
          <a:custGeom>
            <a:avLst/>
            <a:gdLst/>
            <a:ahLst/>
            <a:cxnLst/>
            <a:rect l="l" t="t" r="r" b="b"/>
            <a:pathLst>
              <a:path w="3267075">
                <a:moveTo>
                  <a:pt x="0" y="0"/>
                </a:moveTo>
                <a:lnTo>
                  <a:pt x="3266757" y="0"/>
                </a:lnTo>
              </a:path>
            </a:pathLst>
          </a:custGeom>
          <a:ln w="25400">
            <a:solidFill>
              <a:srgbClr val="33428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2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3" name="Группа 22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24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25" name="Группа 24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26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27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28" name="Текст 3"/>
          <p:cNvSpPr>
            <a:spLocks noGrp="1"/>
          </p:cNvSpPr>
          <p:nvPr>
            <p:ph type="body" sz="quarter" idx="10"/>
          </p:nvPr>
        </p:nvSpPr>
        <p:spPr>
          <a:xfrm>
            <a:off x="371474" y="712709"/>
            <a:ext cx="11506137" cy="556188"/>
          </a:xfrm>
        </p:spPr>
        <p:txBody>
          <a:bodyPr/>
          <a:lstStyle/>
          <a:p>
            <a:r>
              <a:rPr lang="ru-RU" b="1" dirty="0" smtClean="0"/>
              <a:t>ОСОБЕННОСТИ ПРИЛОЖЕНИЙ К  ФОРМЕ №1-ПРЕДПРИЯТИЕ</a:t>
            </a:r>
            <a:endParaRPr lang="ru-RU" b="1" dirty="0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E70CFA38-5218-4E97-BC89-C1DAD102A5B4}"/>
              </a:ext>
            </a:extLst>
          </p:cNvPr>
          <p:cNvGrpSpPr/>
          <p:nvPr/>
        </p:nvGrpSpPr>
        <p:grpSpPr>
          <a:xfrm>
            <a:off x="1070558" y="1138319"/>
            <a:ext cx="595897" cy="796085"/>
            <a:chOff x="295907" y="4970023"/>
            <a:chExt cx="874943" cy="1353819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xmlns="" id="{6E367E5A-E3C8-4CBD-82E2-79BAADFF24AF}"/>
                </a:ext>
              </a:extLst>
            </p:cNvPr>
            <p:cNvGrpSpPr/>
            <p:nvPr/>
          </p:nvGrpSpPr>
          <p:grpSpPr>
            <a:xfrm>
              <a:off x="450850" y="4970023"/>
              <a:ext cx="720000" cy="720000"/>
              <a:chOff x="-138113" y="2613280"/>
              <a:chExt cx="720000" cy="720000"/>
            </a:xfrm>
          </p:grpSpPr>
          <p:pic>
            <p:nvPicPr>
              <p:cNvPr id="36" name="Рисунок 35">
                <a:extLst>
                  <a:ext uri="{FF2B5EF4-FFF2-40B4-BE49-F238E27FC236}">
                    <a16:creationId xmlns:a16="http://schemas.microsoft.com/office/drawing/2014/main" xmlns="" id="{99BD8FF3-84BA-485A-A324-C4CFA5022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-138113" y="2613280"/>
                <a:ext cx="720000" cy="720000"/>
              </a:xfrm>
              <a:prstGeom prst="rect">
                <a:avLst/>
              </a:prstGeom>
            </p:spPr>
          </p:pic>
          <p:sp>
            <p:nvSpPr>
              <p:cNvPr id="37" name="Овал 36">
                <a:extLst>
                  <a:ext uri="{FF2B5EF4-FFF2-40B4-BE49-F238E27FC236}">
                    <a16:creationId xmlns:a16="http://schemas.microsoft.com/office/drawing/2014/main" xmlns="" id="{E4C0A3FA-7242-4483-8DB2-85A64ABB7148}"/>
                  </a:ext>
                </a:extLst>
              </p:cNvPr>
              <p:cNvSpPr/>
              <p:nvPr/>
            </p:nvSpPr>
            <p:spPr>
              <a:xfrm>
                <a:off x="-7076" y="2744317"/>
                <a:ext cx="457926" cy="4579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A7A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xmlns="" id="{C7FD61A6-9EEA-4420-90B7-A2EDFDD7CB53}"/>
                </a:ext>
              </a:extLst>
            </p:cNvPr>
            <p:cNvGrpSpPr/>
            <p:nvPr/>
          </p:nvGrpSpPr>
          <p:grpSpPr>
            <a:xfrm>
              <a:off x="295907" y="5603842"/>
              <a:ext cx="720000" cy="720000"/>
              <a:chOff x="-138113" y="2613280"/>
              <a:chExt cx="720000" cy="720000"/>
            </a:xfrm>
          </p:grpSpPr>
          <p:pic>
            <p:nvPicPr>
              <p:cNvPr id="34" name="Рисунок 33">
                <a:extLst>
                  <a:ext uri="{FF2B5EF4-FFF2-40B4-BE49-F238E27FC236}">
                    <a16:creationId xmlns:a16="http://schemas.microsoft.com/office/drawing/2014/main" xmlns="" id="{5775DE37-384D-4DCD-9C6E-6018A19D10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-138113" y="2613280"/>
                <a:ext cx="720000" cy="720000"/>
              </a:xfrm>
              <a:prstGeom prst="rect">
                <a:avLst/>
              </a:prstGeom>
            </p:spPr>
          </p:pic>
          <p:sp>
            <p:nvSpPr>
              <p:cNvPr id="35" name="Овал 34">
                <a:extLst>
                  <a:ext uri="{FF2B5EF4-FFF2-40B4-BE49-F238E27FC236}">
                    <a16:creationId xmlns:a16="http://schemas.microsoft.com/office/drawing/2014/main" xmlns="" id="{4A1B23ED-C2EB-498E-8882-13242E172374}"/>
                  </a:ext>
                </a:extLst>
              </p:cNvPr>
              <p:cNvSpPr/>
              <p:nvPr/>
            </p:nvSpPr>
            <p:spPr>
              <a:xfrm>
                <a:off x="-7076" y="2744317"/>
                <a:ext cx="457926" cy="4579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A7A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xmlns="" id="{97E1B518-C5E0-4010-ACDA-C2B13073F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75112" y="5772315"/>
              <a:ext cx="360000" cy="36000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xmlns="" id="{1291410D-5CF8-4437-BA30-D4D73F2CB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37672" y="5149204"/>
              <a:ext cx="360000" cy="360000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AED69112-E3DA-4D6E-A4B3-83C36DC9418A}"/>
              </a:ext>
            </a:extLst>
          </p:cNvPr>
          <p:cNvSpPr txBox="1"/>
          <p:nvPr/>
        </p:nvSpPr>
        <p:spPr>
          <a:xfrm>
            <a:off x="1765489" y="1187967"/>
            <a:ext cx="94733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334286"/>
                </a:solidFill>
              </a:rPr>
              <a:t>Для организаций оптовой торговли разработаны два приложения:</a:t>
            </a:r>
            <a:endParaRPr lang="ru-RU" sz="2000" b="1" dirty="0">
              <a:solidFill>
                <a:srgbClr val="334286"/>
              </a:solidFill>
            </a:endParaRPr>
          </a:p>
        </p:txBody>
      </p:sp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059572"/>
              </p:ext>
            </p:extLst>
          </p:nvPr>
        </p:nvGraphicFramePr>
        <p:xfrm>
          <a:off x="1421269" y="1934404"/>
          <a:ext cx="10150047" cy="1541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6106"/>
                <a:gridCol w="2443941"/>
              </a:tblGrid>
              <a:tr h="34418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Вид деятельности ОКВЭД2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Индекс приложения</a:t>
                      </a:r>
                      <a:endParaRPr lang="ru-RU" sz="1600" dirty="0"/>
                    </a:p>
                  </a:txBody>
                  <a:tcPr/>
                </a:tc>
              </a:tr>
              <a:tr h="48092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Торговля оптовая твердым, жидким и газообразным топливом и подобными продуктами (группа 46.71 ОКВЭД2)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ТЗВ-</a:t>
                      </a:r>
                      <a:r>
                        <a:rPr lang="en-US" sz="1400" dirty="0" smtClean="0"/>
                        <a:t>G4601</a:t>
                      </a:r>
                      <a:endParaRPr lang="ru-RU" sz="1400" dirty="0"/>
                    </a:p>
                  </a:txBody>
                  <a:tcPr anchor="ctr"/>
                </a:tc>
              </a:tr>
              <a:tr h="67894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Торговля оптовая, кроме оптовой торговли автотранспортными средствами и мотоциклами (класс 46 ОКВЭД2, кроме группы 46.71)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ТЗВ-</a:t>
                      </a:r>
                      <a:r>
                        <a:rPr lang="en-US" sz="1400" dirty="0" smtClean="0"/>
                        <a:t>G4602</a:t>
                      </a:r>
                      <a:endParaRPr lang="ru-RU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12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98088" y="712709"/>
            <a:ext cx="12184412" cy="556188"/>
          </a:xfrm>
        </p:spPr>
        <p:txBody>
          <a:bodyPr/>
          <a:lstStyle/>
          <a:p>
            <a:r>
              <a:rPr lang="ru-RU" sz="2700" b="1" spc="-60" dirty="0"/>
              <a:t>КАК ПРАВИЛЬНО ВЫБРАТЬ ПРИЛОЖЕНИЕ ДЛЯ СВОЕГО ПРЕДПРИЯТИЯ?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12A309B-ABA8-4F78-BB41-45367328802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44922" y="3604762"/>
            <a:ext cx="1080000" cy="1080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1018048" y="2061423"/>
            <a:ext cx="9096336" cy="4332277"/>
            <a:chOff x="1018048" y="1663609"/>
            <a:chExt cx="9096336" cy="433227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F7890300-408A-497C-8DCB-3571645BF93B}"/>
                </a:ext>
              </a:extLst>
            </p:cNvPr>
            <p:cNvSpPr txBox="1"/>
            <p:nvPr/>
          </p:nvSpPr>
          <p:spPr>
            <a:xfrm>
              <a:off x="2713070" y="1911703"/>
              <a:ext cx="688812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ru-RU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Индекс приложения должен соответствовать основному виду деятельности</a:t>
              </a:r>
              <a:r>
                <a:rPr lang="ru-RU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по сочетанию раздела и класса ОКВЭД2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D97AF008-82CA-4DD7-B81F-6D633C6B5B42}"/>
                </a:ext>
              </a:extLst>
            </p:cNvPr>
            <p:cNvSpPr txBox="1"/>
            <p:nvPr/>
          </p:nvSpPr>
          <p:spPr>
            <a:xfrm>
              <a:off x="2713070" y="3687562"/>
              <a:ext cx="7401314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ru-RU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Типовые затраты</a:t>
              </a:r>
              <a:r>
                <a: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представленные в приложении, в большей части </a:t>
              </a:r>
              <a:r>
                <a:rPr lang="ru-RU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должны соответствовать основному виду деятельности </a:t>
              </a:r>
              <a:r>
                <a:rPr lang="ru-RU" dirty="0"/>
                <a:t/>
              </a:r>
              <a:br>
                <a:rPr lang="ru-RU" dirty="0"/>
              </a:br>
              <a:endParaRPr lang="ru-RU" dirty="0"/>
            </a:p>
            <a:p>
              <a:pPr lvl="0"/>
              <a:r>
                <a:rPr lang="ru-RU" dirty="0">
                  <a:solidFill>
                    <a:srgbClr val="FF0000"/>
                  </a:solidFill>
                </a:rPr>
                <a:t/>
              </a:r>
              <a:br>
                <a:rPr lang="ru-RU" dirty="0">
                  <a:solidFill>
                    <a:srgbClr val="FF0000"/>
                  </a:solidFill>
                </a:rPr>
              </a:br>
              <a:r>
                <a:rPr lang="ru-RU" b="1" dirty="0">
                  <a:solidFill>
                    <a:srgbClr val="334286"/>
                  </a:solidFill>
                </a:rPr>
                <a:t>Каждое предприятие имеет индивидуальные</a:t>
              </a:r>
            </a:p>
            <a:p>
              <a:pPr lvl="0"/>
              <a:r>
                <a:rPr lang="ru-RU" b="1" dirty="0">
                  <a:solidFill>
                    <a:srgbClr val="334286"/>
                  </a:solidFill>
                </a:rPr>
                <a:t>виды расходов, не включенные в типовой перечень! </a:t>
              </a:r>
              <a:br>
                <a:rPr lang="ru-RU" b="1" dirty="0">
                  <a:solidFill>
                    <a:srgbClr val="334286"/>
                  </a:solidFill>
                </a:rPr>
              </a:br>
              <a:r>
                <a:rPr lang="ru-RU" b="1" dirty="0">
                  <a:solidFill>
                    <a:srgbClr val="334286"/>
                  </a:solidFill>
                </a:rPr>
                <a:t>Эти расходы вписываются в свободные строки бланка</a:t>
              </a:r>
            </a:p>
            <a:p>
              <a:pPr lvl="0"/>
              <a:r>
                <a:rPr lang="ru-RU" b="1" dirty="0">
                  <a:solidFill>
                    <a:srgbClr val="334286"/>
                  </a:solidFill>
                </a:rPr>
                <a:t>с общим номером 6600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F27D4770-76C3-4A2B-A9BE-1044D55BAF2D}"/>
                </a:ext>
              </a:extLst>
            </p:cNvPr>
            <p:cNvSpPr txBox="1"/>
            <p:nvPr/>
          </p:nvSpPr>
          <p:spPr>
            <a:xfrm>
              <a:off x="1018048" y="4841724"/>
              <a:ext cx="1606874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4400" b="1" dirty="0">
                  <a:solidFill>
                    <a:srgbClr val="334286"/>
                  </a:solidFill>
                </a:rPr>
                <a:t>НО!!!</a:t>
              </a:r>
              <a:endParaRPr lang="ru-RU" sz="4400" dirty="0">
                <a:solidFill>
                  <a:srgbClr val="334286"/>
                </a:solidFill>
              </a:endParaRP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F20417A0-AB05-467C-92F5-ADE6D229E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39586" y="1663609"/>
              <a:ext cx="1080000" cy="108000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74133" y="1638532"/>
            <a:ext cx="11369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ВАЖНО!!!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u="sng" dirty="0" smtClean="0">
                <a:solidFill>
                  <a:srgbClr val="C00000"/>
                </a:solidFill>
              </a:rPr>
              <a:t>Каждое предприятие заполняет только одно приложение</a:t>
            </a:r>
            <a:endParaRPr lang="ru-RU" sz="240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80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86988" y="582080"/>
            <a:ext cx="10590562" cy="817511"/>
          </a:xfrm>
        </p:spPr>
        <p:txBody>
          <a:bodyPr/>
          <a:lstStyle/>
          <a:p>
            <a:r>
              <a:rPr lang="ru-RU" sz="2400" b="1" dirty="0"/>
              <a:t>ПРИМЕР ВЫБОРА ПРИЛОЖЕНИЯ К Ф. № 1-ПРЕДПРИЯТИЕ, </a:t>
            </a:r>
            <a:br>
              <a:rPr lang="ru-RU" sz="2400" b="1" dirty="0"/>
            </a:br>
            <a:r>
              <a:rPr lang="ru-RU" sz="2400" b="1" dirty="0"/>
              <a:t>ЕСЛИ ОРГАНИЗАЦИЯ ВЕДЕТ ОДИН ВИД ДЕЯТЕЛЬНОСТИ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cxnSp>
        <p:nvCxnSpPr>
          <p:cNvPr id="7" name="Соединитель: уступ 6">
            <a:extLst>
              <a:ext uri="{FF2B5EF4-FFF2-40B4-BE49-F238E27FC236}">
                <a16:creationId xmlns:a16="http://schemas.microsoft.com/office/drawing/2014/main" xmlns="" id="{51ECAEE7-1808-45FB-A467-99ED37494C9D}"/>
              </a:ext>
            </a:extLst>
          </p:cNvPr>
          <p:cNvCxnSpPr/>
          <p:nvPr/>
        </p:nvCxnSpPr>
        <p:spPr>
          <a:xfrm>
            <a:off x="867508" y="3582865"/>
            <a:ext cx="1543050" cy="1333500"/>
          </a:xfrm>
          <a:prstGeom prst="bentConnector3">
            <a:avLst>
              <a:gd name="adj1" fmla="val 617"/>
            </a:avLst>
          </a:prstGeom>
          <a:ln w="38100">
            <a:solidFill>
              <a:srgbClr val="33428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: уступ 23">
            <a:extLst>
              <a:ext uri="{FF2B5EF4-FFF2-40B4-BE49-F238E27FC236}">
                <a16:creationId xmlns:a16="http://schemas.microsoft.com/office/drawing/2014/main" xmlns="" id="{CD3710C6-F71F-4D1C-AC5E-FAA38437A503}"/>
              </a:ext>
            </a:extLst>
          </p:cNvPr>
          <p:cNvCxnSpPr>
            <a:cxnSpLocks/>
          </p:cNvCxnSpPr>
          <p:nvPr/>
        </p:nvCxnSpPr>
        <p:spPr>
          <a:xfrm rot="16200000">
            <a:off x="6611049" y="3582865"/>
            <a:ext cx="1543050" cy="1333500"/>
          </a:xfrm>
          <a:prstGeom prst="bentConnector3">
            <a:avLst>
              <a:gd name="adj1" fmla="val 617"/>
            </a:avLst>
          </a:prstGeom>
          <a:ln w="38100">
            <a:solidFill>
              <a:srgbClr val="33428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/>
        </p:nvGrpSpPr>
        <p:grpSpPr>
          <a:xfrm>
            <a:off x="327508" y="1747896"/>
            <a:ext cx="3929434" cy="1579949"/>
            <a:chOff x="327508" y="1747896"/>
            <a:chExt cx="3929434" cy="157994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70A1553D-ADB3-4CF6-B437-AEAE7CACF12D}"/>
                </a:ext>
              </a:extLst>
            </p:cNvPr>
            <p:cNvSpPr txBox="1"/>
            <p:nvPr/>
          </p:nvSpPr>
          <p:spPr>
            <a:xfrm>
              <a:off x="1463739" y="2250627"/>
              <a:ext cx="2404843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ru-RU" sz="2800" b="1" dirty="0">
                  <a:solidFill>
                    <a:srgbClr val="334286"/>
                  </a:solidFill>
                </a:rPr>
                <a:t>14.12.1</a:t>
              </a:r>
              <a:endParaRPr lang="ru-RU" sz="2400" b="1" dirty="0">
                <a:solidFill>
                  <a:srgbClr val="334286"/>
                </a:solidFill>
              </a:endParaRPr>
            </a:p>
            <a:p>
              <a:pPr lvl="0"/>
              <a:r>
                <a:rPr lang="ru-RU" sz="1800" b="1" dirty="0">
                  <a:solidFill>
                    <a:srgbClr val="334286"/>
                  </a:solidFill>
                </a:rPr>
                <a:t>«Производство спецодежды»</a:t>
              </a: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327508" y="1747896"/>
              <a:ext cx="3929434" cy="1478563"/>
              <a:chOff x="327508" y="1747896"/>
              <a:chExt cx="3929434" cy="1478563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54F20DC5-8C38-405C-863E-2E16E2A7DC6B}"/>
                  </a:ext>
                </a:extLst>
              </p:cNvPr>
              <p:cNvSpPr txBox="1"/>
              <p:nvPr/>
            </p:nvSpPr>
            <p:spPr>
              <a:xfrm>
                <a:off x="1495650" y="1747896"/>
                <a:ext cx="276129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Предприятие шьет</a:t>
                </a:r>
              </a:p>
              <a:p>
                <a:pPr lvl="0"/>
                <a:r>
                  <a:rPr lang="ru-RU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спецодежду код ОКВЭД2:</a:t>
                </a:r>
              </a:p>
            </p:txBody>
          </p:sp>
          <p:pic>
            <p:nvPicPr>
              <p:cNvPr id="12" name="Рисунок 11">
                <a:extLst>
                  <a:ext uri="{FF2B5EF4-FFF2-40B4-BE49-F238E27FC236}">
                    <a16:creationId xmlns:a16="http://schemas.microsoft.com/office/drawing/2014/main" xmlns="" id="{F12D17AB-5105-4F24-A167-7E526398C3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27508" y="2146459"/>
                <a:ext cx="1080000" cy="1080000"/>
              </a:xfrm>
              <a:prstGeom prst="rect">
                <a:avLst/>
              </a:prstGeom>
            </p:spPr>
          </p:pic>
        </p:grpSp>
      </p:grpSp>
      <p:grpSp>
        <p:nvGrpSpPr>
          <p:cNvPr id="6" name="Группа 5"/>
          <p:cNvGrpSpPr/>
          <p:nvPr/>
        </p:nvGrpSpPr>
        <p:grpSpPr>
          <a:xfrm>
            <a:off x="2731432" y="4426802"/>
            <a:ext cx="4651142" cy="1484205"/>
            <a:chOff x="2731432" y="4426802"/>
            <a:chExt cx="4651142" cy="148420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FD2CC3E3-3968-4BE0-A7C7-86F8FBDBE49C}"/>
                </a:ext>
              </a:extLst>
            </p:cNvPr>
            <p:cNvSpPr txBox="1"/>
            <p:nvPr/>
          </p:nvSpPr>
          <p:spPr>
            <a:xfrm>
              <a:off x="3811432" y="4426802"/>
              <a:ext cx="276129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ru-RU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Раздел ОКВЭД2: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7EAEE07D-FF05-4D53-8B5F-B0980CD63EA9}"/>
                </a:ext>
              </a:extLst>
            </p:cNvPr>
            <p:cNvSpPr txBox="1"/>
            <p:nvPr/>
          </p:nvSpPr>
          <p:spPr>
            <a:xfrm>
              <a:off x="3811432" y="4710678"/>
              <a:ext cx="357114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ru-RU" b="1" dirty="0">
                  <a:solidFill>
                    <a:srgbClr val="334286"/>
                  </a:solidFill>
                </a:rPr>
                <a:t>С «Обрабатывающие производства»</a:t>
              </a:r>
            </a:p>
            <a:p>
              <a:pPr lvl="0"/>
              <a:r>
                <a:rPr lang="ru-RU" b="1" dirty="0">
                  <a:solidFill>
                    <a:srgbClr val="334286"/>
                  </a:solidFill>
                </a:rPr>
                <a:t>Класс ОКВЭД2:</a:t>
              </a:r>
            </a:p>
            <a:p>
              <a:pPr lvl="0"/>
              <a:r>
                <a:rPr lang="ru-RU" b="1" dirty="0">
                  <a:solidFill>
                    <a:srgbClr val="334286"/>
                  </a:solidFill>
                </a:rPr>
                <a:t>14 «Производство одежды»</a:t>
              </a:r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6A5A5135-7A93-48C1-BD54-4AC91ED44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731432" y="4743520"/>
              <a:ext cx="1080000" cy="1080000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7820857" y="1956930"/>
            <a:ext cx="4566624" cy="1384995"/>
            <a:chOff x="7820857" y="1956930"/>
            <a:chExt cx="4566624" cy="138499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BB2A3804-725A-4375-91AF-38D540A87082}"/>
                </a:ext>
              </a:extLst>
            </p:cNvPr>
            <p:cNvSpPr txBox="1"/>
            <p:nvPr/>
          </p:nvSpPr>
          <p:spPr>
            <a:xfrm>
              <a:off x="8900857" y="1956930"/>
              <a:ext cx="3486624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ru-RU" sz="2800" b="1" dirty="0">
                  <a:solidFill>
                    <a:srgbClr val="334286"/>
                  </a:solidFill>
                </a:rPr>
                <a:t>Выбираем приложение </a:t>
              </a:r>
              <a:br>
                <a:rPr lang="ru-RU" sz="2800" b="1" dirty="0">
                  <a:solidFill>
                    <a:srgbClr val="334286"/>
                  </a:solidFill>
                </a:rPr>
              </a:br>
              <a:r>
                <a:rPr lang="ru-RU" sz="2800" b="1" dirty="0">
                  <a:solidFill>
                    <a:srgbClr val="334286"/>
                  </a:solidFill>
                </a:rPr>
                <a:t>№ ТЗВ-С14</a:t>
              </a:r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6D624962-E4B8-4C9D-8A10-9166F9BC6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820857" y="2146459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239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86988" y="582080"/>
            <a:ext cx="10590562" cy="817511"/>
          </a:xfrm>
        </p:spPr>
        <p:txBody>
          <a:bodyPr/>
          <a:lstStyle/>
          <a:p>
            <a:r>
              <a:rPr lang="ru-RU" sz="2400" b="1" dirty="0"/>
              <a:t>ПРИМЕР ВЫБОРА ПРИЛОЖЕНИЯ К Ф. № 1-ПРЕДПРИЯТИЕ, </a:t>
            </a:r>
            <a:br>
              <a:rPr lang="ru-RU" sz="2400" b="1" dirty="0"/>
            </a:br>
            <a:r>
              <a:rPr lang="ru-RU" sz="2400" b="1" dirty="0"/>
              <a:t>ЕСЛИ ОРГАНИЗАЦИЯ ВЕДЕТ </a:t>
            </a:r>
            <a:r>
              <a:rPr lang="ru-RU" sz="2400" b="1" dirty="0" smtClean="0"/>
              <a:t>ДВА И БОЛЕЕ ВИДОВ </a:t>
            </a:r>
            <a:r>
              <a:rPr lang="ru-RU" sz="2400" b="1" dirty="0"/>
              <a:t>ДЕЯТЕЛЬНОСТИ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27508" y="1747897"/>
            <a:ext cx="3929434" cy="1273724"/>
            <a:chOff x="327508" y="1747896"/>
            <a:chExt cx="3929434" cy="147856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0A1553D-ADB3-4CF6-B437-AEAE7CACF12D}"/>
                </a:ext>
              </a:extLst>
            </p:cNvPr>
            <p:cNvSpPr txBox="1"/>
            <p:nvPr/>
          </p:nvSpPr>
          <p:spPr>
            <a:xfrm>
              <a:off x="1463739" y="2250627"/>
              <a:ext cx="2404843" cy="9646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ru-RU" sz="1600" b="1" dirty="0">
                  <a:solidFill>
                    <a:srgbClr val="334286"/>
                  </a:solidFill>
                </a:rPr>
                <a:t>14.12.1</a:t>
              </a:r>
            </a:p>
            <a:p>
              <a:pPr lvl="0"/>
              <a:r>
                <a:rPr lang="ru-RU" sz="1600" b="1" dirty="0">
                  <a:solidFill>
                    <a:srgbClr val="334286"/>
                  </a:solidFill>
                </a:rPr>
                <a:t>«Производство спецодежды»</a:t>
              </a:r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327508" y="1747896"/>
              <a:ext cx="3929434" cy="1478563"/>
              <a:chOff x="327508" y="1747896"/>
              <a:chExt cx="3929434" cy="1478563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54F20DC5-8C38-405C-863E-2E16E2A7DC6B}"/>
                  </a:ext>
                </a:extLst>
              </p:cNvPr>
              <p:cNvSpPr txBox="1"/>
              <p:nvPr/>
            </p:nvSpPr>
            <p:spPr>
              <a:xfrm>
                <a:off x="1495650" y="1747896"/>
                <a:ext cx="276129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Предприятие шьет</a:t>
                </a:r>
              </a:p>
              <a:p>
                <a:pPr lvl="0"/>
                <a:r>
                  <a:rPr lang="ru-RU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спецодежду код ОКВЭД2:</a:t>
                </a:r>
              </a:p>
            </p:txBody>
          </p:sp>
          <p:pic>
            <p:nvPicPr>
              <p:cNvPr id="12" name="Рисунок 11">
                <a:extLst>
                  <a:ext uri="{FF2B5EF4-FFF2-40B4-BE49-F238E27FC236}">
                    <a16:creationId xmlns:a16="http://schemas.microsoft.com/office/drawing/2014/main" xmlns="" id="{F12D17AB-5105-4F24-A167-7E526398C3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27508" y="2146459"/>
                <a:ext cx="1080000" cy="1080000"/>
              </a:xfrm>
              <a:prstGeom prst="rect">
                <a:avLst/>
              </a:prstGeom>
            </p:spPr>
          </p:pic>
        </p:grp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4A3B857F-E503-4DC9-A784-FAD9D560DE6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7507" y="3832167"/>
            <a:ext cx="956231" cy="1121207"/>
          </a:xfrm>
          <a:prstGeom prst="rect">
            <a:avLst/>
          </a:prstGeom>
        </p:spPr>
      </p:pic>
      <p:cxnSp>
        <p:nvCxnSpPr>
          <p:cNvPr id="21" name="Соединительная линия уступом 20"/>
          <p:cNvCxnSpPr>
            <a:stCxn id="9" idx="2"/>
          </p:cNvCxnSpPr>
          <p:nvPr/>
        </p:nvCxnSpPr>
        <p:spPr>
          <a:xfrm rot="5400000" flipH="1" flipV="1">
            <a:off x="4910324" y="108338"/>
            <a:ext cx="659475" cy="5147803"/>
          </a:xfrm>
          <a:prstGeom prst="bentConnector4">
            <a:avLst>
              <a:gd name="adj1" fmla="val -34664"/>
              <a:gd name="adj2" fmla="val 61679"/>
            </a:avLst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B2A3804-725A-4375-91AF-38D540A87082}"/>
              </a:ext>
            </a:extLst>
          </p:cNvPr>
          <p:cNvSpPr txBox="1"/>
          <p:nvPr/>
        </p:nvSpPr>
        <p:spPr>
          <a:xfrm>
            <a:off x="7906677" y="1973263"/>
            <a:ext cx="15365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rgbClr val="334286"/>
                </a:solidFill>
              </a:rPr>
              <a:t>Выбираем приложение </a:t>
            </a:r>
            <a:br>
              <a:rPr lang="ru-RU" sz="1600" b="1" dirty="0">
                <a:solidFill>
                  <a:srgbClr val="334286"/>
                </a:solidFill>
              </a:rPr>
            </a:br>
            <a:r>
              <a:rPr lang="ru-RU" sz="1600" b="1" dirty="0">
                <a:solidFill>
                  <a:srgbClr val="334286"/>
                </a:solidFill>
              </a:rPr>
              <a:t>№ ТЗВ-С14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4F20DC5-8C38-405C-863E-2E16E2A7DC6B}"/>
              </a:ext>
            </a:extLst>
          </p:cNvPr>
          <p:cNvSpPr txBox="1"/>
          <p:nvPr/>
        </p:nvSpPr>
        <p:spPr>
          <a:xfrm>
            <a:off x="1463739" y="3904543"/>
            <a:ext cx="27612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Предприятие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осуществляет перевозку грузов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код ОКВЭД2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0A1553D-ADB3-4CF6-B437-AEAE7CACF12D}"/>
              </a:ext>
            </a:extLst>
          </p:cNvPr>
          <p:cNvSpPr txBox="1"/>
          <p:nvPr/>
        </p:nvSpPr>
        <p:spPr>
          <a:xfrm>
            <a:off x="1495650" y="4643207"/>
            <a:ext cx="27612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334286"/>
                </a:solidFill>
              </a:rPr>
              <a:t>49.4</a:t>
            </a:r>
            <a:endParaRPr lang="ru-RU" sz="1600" b="1" dirty="0">
              <a:solidFill>
                <a:srgbClr val="334286"/>
              </a:solidFill>
            </a:endParaRPr>
          </a:p>
          <a:p>
            <a:pPr lvl="0"/>
            <a:r>
              <a:rPr lang="ru-RU" sz="1600" b="1" dirty="0" smtClean="0">
                <a:solidFill>
                  <a:srgbClr val="334286"/>
                </a:solidFill>
              </a:rPr>
              <a:t>«Деятельность автомобильного грузового транспорта и услуги по перевозкам»</a:t>
            </a:r>
            <a:endParaRPr lang="ru-RU" sz="1600" b="1" dirty="0">
              <a:solidFill>
                <a:srgbClr val="334286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6D624962-E4B8-4C9D-8A10-9166F9BC62A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08220" y="4276945"/>
            <a:ext cx="667709" cy="994186"/>
          </a:xfrm>
          <a:prstGeom prst="rect">
            <a:avLst/>
          </a:prstGeom>
        </p:spPr>
      </p:pic>
      <p:sp>
        <p:nvSpPr>
          <p:cNvPr id="28" name="Блок-схема: узел 27"/>
          <p:cNvSpPr/>
          <p:nvPr/>
        </p:nvSpPr>
        <p:spPr>
          <a:xfrm>
            <a:off x="7813963" y="2286000"/>
            <a:ext cx="157942" cy="13300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Соединительная линия уступом 29"/>
          <p:cNvCxnSpPr/>
          <p:nvPr/>
        </p:nvCxnSpPr>
        <p:spPr>
          <a:xfrm flipV="1">
            <a:off x="5336771" y="2951018"/>
            <a:ext cx="2892829" cy="1911927"/>
          </a:xfrm>
          <a:prstGeom prst="bentConnector3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Блок-схема: узел 31"/>
          <p:cNvSpPr/>
          <p:nvPr/>
        </p:nvSpPr>
        <p:spPr>
          <a:xfrm>
            <a:off x="8229600" y="2896929"/>
            <a:ext cx="157942" cy="13300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B2A3804-725A-4375-91AF-38D540A87082}"/>
              </a:ext>
            </a:extLst>
          </p:cNvPr>
          <p:cNvSpPr txBox="1"/>
          <p:nvPr/>
        </p:nvSpPr>
        <p:spPr>
          <a:xfrm>
            <a:off x="6910162" y="3322206"/>
            <a:ext cx="3967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334286"/>
                </a:solidFill>
              </a:rPr>
              <a:t>Анализируем и дополняем перечень затрат из приложения № ТЗВ-</a:t>
            </a:r>
            <a:r>
              <a:rPr lang="en-US" sz="1600" b="1" dirty="0" smtClean="0">
                <a:solidFill>
                  <a:srgbClr val="334286"/>
                </a:solidFill>
              </a:rPr>
              <a:t>H</a:t>
            </a:r>
            <a:r>
              <a:rPr lang="ru-RU" sz="1600" b="1" dirty="0" smtClean="0">
                <a:solidFill>
                  <a:srgbClr val="334286"/>
                </a:solidFill>
              </a:rPr>
              <a:t>4</a:t>
            </a:r>
            <a:r>
              <a:rPr lang="en-US" sz="1600" b="1" dirty="0" smtClean="0">
                <a:solidFill>
                  <a:srgbClr val="334286"/>
                </a:solidFill>
              </a:rPr>
              <a:t>9</a:t>
            </a:r>
            <a:endParaRPr lang="ru-RU" sz="1600" b="1" dirty="0">
              <a:solidFill>
                <a:srgbClr val="3342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58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86988" y="712709"/>
            <a:ext cx="9657112" cy="556188"/>
          </a:xfrm>
        </p:spPr>
        <p:txBody>
          <a:bodyPr/>
          <a:lstStyle/>
          <a:p>
            <a:r>
              <a:rPr lang="ru-RU" dirty="0"/>
              <a:t>СТРУКТУРА ПРИЛОЖЕНИЯ К Ф. № 1-ПРЕДПРИЯТИЕ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4CAC6288-6CBE-49B9-BBCA-877DFA5AC45E}"/>
              </a:ext>
            </a:extLst>
          </p:cNvPr>
          <p:cNvSpPr txBox="1"/>
          <p:nvPr/>
        </p:nvSpPr>
        <p:spPr>
          <a:xfrm>
            <a:off x="334686" y="1874906"/>
            <a:ext cx="2209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4286"/>
                </a:solidFill>
              </a:rPr>
              <a:t>Состоит из двух разделов: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C4B2113-2B2E-4BAC-A665-B6CE723C1F37}"/>
              </a:ext>
            </a:extLst>
          </p:cNvPr>
          <p:cNvSpPr txBox="1"/>
          <p:nvPr/>
        </p:nvSpPr>
        <p:spPr>
          <a:xfrm>
            <a:off x="4373984" y="1898421"/>
            <a:ext cx="3505096" cy="697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Детализация расходов </a:t>
            </a:r>
            <a:r>
              <a:rPr lang="ru-RU" sz="131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приобретение сырья, материалов, топлива, покупных полуфабрикатов и комплектующих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4575F72-6A3F-4758-869E-581F1E56E836}"/>
              </a:ext>
            </a:extLst>
          </p:cNvPr>
          <p:cNvSpPr txBox="1"/>
          <p:nvPr/>
        </p:nvSpPr>
        <p:spPr>
          <a:xfrm>
            <a:off x="8875041" y="1898421"/>
            <a:ext cx="3079359" cy="680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Детализация расходов на </a:t>
            </a:r>
            <a:r>
              <a:rPr lang="ru-RU" sz="131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оплату отдельных видов услуг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сторонних организаций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D0CFBE7A-1325-468E-AFC9-4137928CF9AD}"/>
              </a:ext>
            </a:extLst>
          </p:cNvPr>
          <p:cNvSpPr txBox="1"/>
          <p:nvPr/>
        </p:nvSpPr>
        <p:spPr>
          <a:xfrm>
            <a:off x="334686" y="3322706"/>
            <a:ext cx="304299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4286"/>
                </a:solidFill>
              </a:rPr>
              <a:t>В каждом разделе есть итоговые строки, </a:t>
            </a:r>
            <a:r>
              <a:rPr lang="ru-RU" sz="1000" dirty="0">
                <a:solidFill>
                  <a:srgbClr val="334286"/>
                </a:solidFill>
              </a:rPr>
              <a:t>соответствующие ф. №1-предприятие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74600765-1322-4841-A9D8-D64E0CED262D}"/>
              </a:ext>
            </a:extLst>
          </p:cNvPr>
          <p:cNvSpPr txBox="1"/>
          <p:nvPr/>
        </p:nvSpPr>
        <p:spPr>
          <a:xfrm>
            <a:off x="4373984" y="3346221"/>
            <a:ext cx="366070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Стр. 610 «Расходы на приобретение сырья, материалов, покупных полуфабрикатов и комплектующих изделий для производства и продажи продукции (товаров, работ, услуг)»</a:t>
            </a:r>
          </a:p>
          <a:p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Стр. 617 «Расходы на приобретение продуктов нефтепереработки в качестве топлива»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B54A11F8-DF1B-4EB8-9A4C-707DBD88954E}"/>
              </a:ext>
            </a:extLst>
          </p:cNvPr>
          <p:cNvSpPr txBox="1"/>
          <p:nvPr/>
        </p:nvSpPr>
        <p:spPr>
          <a:xfrm>
            <a:off x="8875041" y="3346221"/>
            <a:ext cx="30025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Стр.714  –(715+716+717+718+719)+737 </a:t>
            </a:r>
          </a:p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«Услуги, не расшифрованные</a:t>
            </a:r>
          </a:p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разделе 7 ф. № 1-предприятие»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770194E2-9E20-46C6-AB42-EC6ADC674722}"/>
              </a:ext>
            </a:extLst>
          </p:cNvPr>
          <p:cNvSpPr txBox="1"/>
          <p:nvPr/>
        </p:nvSpPr>
        <p:spPr>
          <a:xfrm>
            <a:off x="334686" y="5218675"/>
            <a:ext cx="2209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4286"/>
                </a:solidFill>
              </a:rPr>
              <a:t>В каждом разделе есть: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537906B6-8063-4D1A-AE74-9EDAA0361BE9}"/>
              </a:ext>
            </a:extLst>
          </p:cNvPr>
          <p:cNvSpPr txBox="1"/>
          <p:nvPr/>
        </p:nvSpPr>
        <p:spPr>
          <a:xfrm>
            <a:off x="4373984" y="5172247"/>
            <a:ext cx="24846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Нераспределенная часть товаров или услуг – не более 10% от общего итога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77B1E485-0081-4296-A667-06890E7C5E2F}"/>
              </a:ext>
            </a:extLst>
          </p:cNvPr>
          <p:cNvSpPr txBox="1"/>
          <p:nvPr/>
        </p:nvSpPr>
        <p:spPr>
          <a:xfrm>
            <a:off x="8875042" y="5172247"/>
            <a:ext cx="28228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Графа «Код ТРИ»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в которой проставляется код продукта из утвержденной номенклатуры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A3B857F-E503-4DC9-A784-FAD9D560DE6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51850" y="1806057"/>
            <a:ext cx="720000" cy="72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0E9757A3-101B-4C6B-ABA1-EA89732CE09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50356" y="3334463"/>
            <a:ext cx="720000" cy="720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480480D4-D060-4154-AD8B-2F24FD6AD93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50356" y="1806057"/>
            <a:ext cx="720000" cy="72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CC4DCE52-4C66-48DC-A141-EFAA6799DF8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51850" y="3334463"/>
            <a:ext cx="720000" cy="72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5AAEB3CA-50AF-4BD3-A7FF-042C57BF345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51850" y="5172247"/>
            <a:ext cx="720000" cy="7200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F26F25F9-9AD2-423B-ACAC-34DD65387361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50356" y="517224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280753" y="538142"/>
            <a:ext cx="9657112" cy="556188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СТРУКТУРА БЛАНКА (РАЗДЕЛ 1)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888375"/>
              </p:ext>
            </p:extLst>
          </p:nvPr>
        </p:nvGraphicFramePr>
        <p:xfrm>
          <a:off x="939336" y="1184295"/>
          <a:ext cx="10224656" cy="5183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24656"/>
              </a:tblGrid>
              <a:tr h="518340"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Раздел 1. Расходы на приобретение сырья, материалов, топлива, покупных полуфабрикатов и комплектующих изделий</a:t>
                      </a:r>
                      <a:endParaRPr lang="ru-RU" sz="9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9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для производства и продажи продукции  (товаров, работ, услуг) по их видам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ctr"/>
                      <a:r>
                        <a:rPr lang="ru-RU" sz="900" b="0" i="1" u="sng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(дополнение к разделу 6 формы № 1-предприятие)</a:t>
                      </a:r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804788"/>
              </p:ext>
            </p:extLst>
          </p:nvPr>
        </p:nvGraphicFramePr>
        <p:xfrm>
          <a:off x="939336" y="1702631"/>
          <a:ext cx="10224656" cy="49380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2417"/>
                <a:gridCol w="793095"/>
                <a:gridCol w="869450"/>
                <a:gridCol w="1163782"/>
                <a:gridCol w="3665912"/>
              </a:tblGrid>
              <a:tr h="2514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Наименование 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№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строки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Код ТРИ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За отчетный год 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Пояснения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5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А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Б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В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7222">
                <a:tc>
                  <a:txBody>
                    <a:bodyPr/>
                    <a:lstStyle/>
                    <a:p>
                      <a:pPr marL="129540" marR="89535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Расходы на приобретение сырья, материалов, покупных полуфабрикатов и комплектующих изделий для производства и продажи продукции (товаров, работ, услуг) – всего 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6</a:t>
                      </a:r>
                      <a:r>
                        <a:rPr lang="ru-RU" sz="800" dirty="0">
                          <a:effectLst/>
                        </a:rPr>
                        <a:t>000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Х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9535" marR="89535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Равно значению строки </a:t>
                      </a:r>
                      <a:r>
                        <a:rPr lang="ru-RU" sz="800" b="1" dirty="0">
                          <a:solidFill>
                            <a:srgbClr val="FF0000"/>
                          </a:solidFill>
                          <a:effectLst/>
                        </a:rPr>
                        <a:t>610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smtClean="0">
                          <a:effectLst/>
                        </a:rPr>
                        <a:t>формы </a:t>
                      </a:r>
                      <a:r>
                        <a:rPr lang="ru-RU" sz="800" dirty="0">
                          <a:effectLst/>
                        </a:rPr>
                        <a:t>№ 1-предприятие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2663">
                <a:tc>
                  <a:txBody>
                    <a:bodyPr/>
                    <a:lstStyle/>
                    <a:p>
                      <a:pPr marL="21971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в том числе: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5741">
                <a:tc>
                  <a:txBody>
                    <a:bodyPr/>
                    <a:lstStyle/>
                    <a:p>
                      <a:pPr marL="309880" marR="90170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Ткани текстильные	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6001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132001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962">
                <a:tc>
                  <a:txBody>
                    <a:bodyPr/>
                    <a:lstStyle/>
                    <a:p>
                      <a:pPr marL="309880" marR="90170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Изделия текстильные готовые, кроме одежды 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и ее аксессуаров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6002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139001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9535" marR="89535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Фетр, войлок; тесьма, кружева  </a:t>
                      </a:r>
                      <a:r>
                        <a:rPr lang="ru-RU" sz="800" dirty="0" smtClean="0">
                          <a:effectLst/>
                        </a:rPr>
                        <a:t>и </a:t>
                      </a:r>
                      <a:r>
                        <a:rPr lang="ru-RU" sz="800" dirty="0">
                          <a:effectLst/>
                        </a:rPr>
                        <a:t>вышивка в кусках, в лентах </a:t>
                      </a:r>
                      <a:br>
                        <a:rPr lang="ru-RU" sz="800" dirty="0">
                          <a:effectLst/>
                        </a:rPr>
                      </a:br>
                      <a:r>
                        <a:rPr lang="ru-RU" sz="800" dirty="0">
                          <a:effectLst/>
                        </a:rPr>
                        <a:t>или в виде отдельных орнаментов.  Позументная тесьма и лента, пряжа синель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5741">
                <a:tc>
                  <a:txBody>
                    <a:bodyPr/>
                    <a:lstStyle/>
                    <a:p>
                      <a:pPr marL="309880" marR="90170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Пряжа и нити текстильные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6003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131000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9535" marR="89535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5741">
                <a:tc>
                  <a:txBody>
                    <a:bodyPr/>
                    <a:lstStyle/>
                    <a:p>
                      <a:pPr marL="309880" marR="90170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Волокна химические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6004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206000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9535" marR="89535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Синтетические волокна и нити, искусственные волокна и нити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481">
                <a:tc>
                  <a:txBody>
                    <a:bodyPr/>
                    <a:lstStyle/>
                    <a:p>
                      <a:pPr marL="309880" marR="90170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Кожа дубленая и выделанная; меха выделанные 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и окрашенные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6005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151100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9535" marR="89535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0184">
                <a:tc>
                  <a:txBody>
                    <a:bodyPr/>
                    <a:lstStyle/>
                    <a:p>
                      <a:pPr marL="309880" marR="90170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Изделия металлические готовые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6006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259900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9535" marR="89535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Иглы швейные из черных металлов;  спицы вязальные, иглы штопальные, крючки вязальные, иглы </a:t>
                      </a:r>
                      <a:br>
                        <a:rPr lang="ru-RU" sz="800" dirty="0">
                          <a:effectLst/>
                        </a:rPr>
                      </a:br>
                      <a:r>
                        <a:rPr lang="ru-RU" sz="800" dirty="0">
                          <a:effectLst/>
                        </a:rPr>
                        <a:t>для вышивания и аналогичные изделия </a:t>
                      </a:r>
                      <a:br>
                        <a:rPr lang="ru-RU" sz="800" dirty="0">
                          <a:effectLst/>
                        </a:rPr>
                      </a:br>
                      <a:r>
                        <a:rPr lang="ru-RU" sz="800" dirty="0">
                          <a:effectLst/>
                        </a:rPr>
                        <a:t>для ручной работы из черных металлов; застежки, оправы </a:t>
                      </a:r>
                      <a:br>
                        <a:rPr lang="ru-RU" sz="800" dirty="0">
                          <a:effectLst/>
                        </a:rPr>
                      </a:br>
                      <a:r>
                        <a:rPr lang="ru-RU" sz="800" dirty="0">
                          <a:effectLst/>
                        </a:rPr>
                        <a:t>с застежками, пряжки, пряжки-застежки, крючки, колечки, петельки </a:t>
                      </a:r>
                      <a:br>
                        <a:rPr lang="ru-RU" sz="800" dirty="0">
                          <a:effectLst/>
                        </a:rPr>
                      </a:br>
                      <a:r>
                        <a:rPr lang="ru-RU" sz="800" dirty="0">
                          <a:effectLst/>
                        </a:rPr>
                        <a:t>и аналогичные изделия из недрагоценных металлов, используемые для одежды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962">
                <a:tc>
                  <a:txBody>
                    <a:bodyPr/>
                    <a:lstStyle/>
                    <a:p>
                      <a:pPr marL="309880" marR="90170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Турбины, двигатели (кроме авиационных, автомобильных и мотоциклетных), оборудование гидравлическое и пневматическое силовое, насосы 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и компрессоры, краны и клапаны, подшипники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6007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281000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89535" marR="89535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Запасные части к оборудованию  </a:t>
                      </a:r>
                    </a:p>
                    <a:p>
                      <a:pPr marL="89535" marR="89535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и оборудование, отражаемые  </a:t>
                      </a:r>
                    </a:p>
                    <a:p>
                      <a:pPr marL="89535" marR="89535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в бухгалтерском учете по дебету счета 10 «Материалы»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962">
                <a:tc>
                  <a:txBody>
                    <a:bodyPr/>
                    <a:lstStyle/>
                    <a:p>
                      <a:pPr marL="309880" marR="90170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Оборудование печное, подъемно-транспортное, холодильное и вентиляционное (промышленное), офисное и прочее общего назначения и его части, инструменты ручные с механизированным приводом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6008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282000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7222">
                <a:tc>
                  <a:txBody>
                    <a:bodyPr/>
                    <a:lstStyle/>
                    <a:p>
                      <a:pPr marL="309880" marR="90170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Электродвигатели, генераторы, трансформаторы 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и электрическая распределительная и контрольно-измерительная аппаратура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6009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271000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9535" marR="89535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Генераторы, трансформаторы  </a:t>
                      </a:r>
                    </a:p>
                    <a:p>
                      <a:pPr marL="89535" marR="89535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и их части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2487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2487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…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481">
                <a:tc>
                  <a:txBody>
                    <a:bodyPr/>
                    <a:lstStyle/>
                    <a:p>
                      <a:pPr marL="129540" marR="89535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Расходы на приобретение продуктов нефтепереработки в качестве топлива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6900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9535" marR="89535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Равно значению строки </a:t>
                      </a:r>
                      <a:r>
                        <a:rPr lang="ru-RU" sz="800" b="1" dirty="0">
                          <a:solidFill>
                            <a:srgbClr val="FF0000"/>
                          </a:solidFill>
                          <a:effectLst/>
                        </a:rPr>
                        <a:t>617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smtClean="0">
                          <a:effectLst/>
                        </a:rPr>
                        <a:t>формы </a:t>
                      </a:r>
                      <a:r>
                        <a:rPr lang="ru-RU" sz="800" dirty="0">
                          <a:effectLst/>
                        </a:rPr>
                        <a:t>№ 1-предприятие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5741">
                <a:tc>
                  <a:txBody>
                    <a:bodyPr/>
                    <a:lstStyle/>
                    <a:p>
                      <a:pPr marL="309245" marR="89535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из них моторное топливо, приобретаемое через сеть розничных АЗС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6901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46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</a:t>
            </a:fld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292220" y="177800"/>
            <a:ext cx="11551156" cy="1295234"/>
            <a:chOff x="292220" y="177800"/>
            <a:chExt cx="11551156" cy="1295234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1439586" y="177800"/>
              <a:ext cx="10403790" cy="529239"/>
              <a:chOff x="1439586" y="5107200"/>
              <a:chExt cx="10403790" cy="529239"/>
            </a:xfrm>
          </p:grpSpPr>
          <p:sp>
            <p:nvSpPr>
              <p:cNvPr id="28" name="object 9">
                <a:extLst>
                  <a:ext uri="{FF2B5EF4-FFF2-40B4-BE49-F238E27FC236}">
                    <a16:creationId xmlns:a16="http://schemas.microsoft.com/office/drawing/2014/main" xmlns="" id="{222E1C3D-BC3A-D443-8563-08790B13AA2D}"/>
                  </a:ext>
                </a:extLst>
              </p:cNvPr>
              <p:cNvSpPr/>
              <p:nvPr/>
            </p:nvSpPr>
            <p:spPr>
              <a:xfrm>
                <a:off x="1439586" y="5161088"/>
                <a:ext cx="7096699" cy="475351"/>
              </a:xfrm>
              <a:custGeom>
                <a:avLst/>
                <a:gdLst/>
                <a:ahLst/>
                <a:cxnLst/>
                <a:rect l="l" t="t" r="r" b="b"/>
                <a:pathLst>
                  <a:path w="3267075">
                    <a:moveTo>
                      <a:pt x="0" y="0"/>
                    </a:moveTo>
                    <a:lnTo>
                      <a:pt x="3266757" y="0"/>
                    </a:lnTo>
                  </a:path>
                </a:pathLst>
              </a:custGeom>
              <a:ln w="25400">
                <a:solidFill>
                  <a:srgbClr val="334286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29" name="Группа 28"/>
              <p:cNvGrpSpPr/>
              <p:nvPr/>
            </p:nvGrpSpPr>
            <p:grpSpPr>
              <a:xfrm>
                <a:off x="8360857" y="5107200"/>
                <a:ext cx="3482519" cy="106098"/>
                <a:chOff x="8360857" y="5107200"/>
                <a:chExt cx="3482519" cy="106098"/>
              </a:xfrm>
            </p:grpSpPr>
            <p:sp>
              <p:nvSpPr>
                <p:cNvPr id="30" name="object 11">
                  <a:extLst>
                    <a:ext uri="{FF2B5EF4-FFF2-40B4-BE49-F238E27FC236}">
                      <a16:creationId xmlns:a16="http://schemas.microsoft.com/office/drawing/2014/main" xmlns="" id="{E7D5C25E-08D6-344C-B0C6-CB0D11FF9875}"/>
                    </a:ext>
                  </a:extLst>
                </p:cNvPr>
                <p:cNvSpPr/>
                <p:nvPr/>
              </p:nvSpPr>
              <p:spPr>
                <a:xfrm flipV="1">
                  <a:off x="8400256" y="5107200"/>
                  <a:ext cx="3443120" cy="49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9929">
                      <a:moveTo>
                        <a:pt x="0" y="0"/>
                      </a:moveTo>
                      <a:lnTo>
                        <a:pt x="3249561" y="0"/>
                      </a:lnTo>
                    </a:path>
                  </a:pathLst>
                </a:custGeom>
                <a:ln w="25400">
                  <a:solidFill>
                    <a:srgbClr val="FFC32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grpSp>
              <p:nvGrpSpPr>
                <p:cNvPr id="31" name="Группа 30"/>
                <p:cNvGrpSpPr/>
                <p:nvPr/>
              </p:nvGrpSpPr>
              <p:grpSpPr>
                <a:xfrm>
                  <a:off x="8360857" y="5109584"/>
                  <a:ext cx="238082" cy="103714"/>
                  <a:chOff x="2667374" y="2712291"/>
                  <a:chExt cx="238082" cy="103714"/>
                </a:xfrm>
              </p:grpSpPr>
              <p:sp>
                <p:nvSpPr>
                  <p:cNvPr id="32" name="object 12">
                    <a:extLst>
                      <a:ext uri="{FF2B5EF4-FFF2-40B4-BE49-F238E27FC236}">
                        <a16:creationId xmlns:a16="http://schemas.microsoft.com/office/drawing/2014/main" xmlns="" id="{A0F196C2-1ABD-A84E-BE86-E8C7E35D5D8F}"/>
                      </a:ext>
                    </a:extLst>
                  </p:cNvPr>
                  <p:cNvSpPr/>
                  <p:nvPr/>
                </p:nvSpPr>
                <p:spPr>
                  <a:xfrm>
                    <a:off x="2667374" y="2712291"/>
                    <a:ext cx="238082" cy="1037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170" h="90170">
                        <a:moveTo>
                          <a:pt x="89839" y="89839"/>
                        </a:moveTo>
                        <a:lnTo>
                          <a:pt x="0" y="89839"/>
                        </a:lnTo>
                        <a:lnTo>
                          <a:pt x="0" y="0"/>
                        </a:lnTo>
                        <a:lnTo>
                          <a:pt x="89839" y="0"/>
                        </a:lnTo>
                        <a:lnTo>
                          <a:pt x="89839" y="8983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</p:spPr>
                <p:txBody>
                  <a:bodyPr wrap="square" lIns="0" tIns="0" rIns="0" bIns="0" rtlCol="0"/>
                  <a:lstStyle/>
                  <a:p>
                    <a:endParaRPr dirty="0"/>
                  </a:p>
                </p:txBody>
              </p:sp>
              <p:sp>
                <p:nvSpPr>
                  <p:cNvPr id="33" name="object 12">
                    <a:extLst>
                      <a:ext uri="{FF2B5EF4-FFF2-40B4-BE49-F238E27FC236}">
                        <a16:creationId xmlns:a16="http://schemas.microsoft.com/office/drawing/2014/main" xmlns="" id="{A0F196C2-1ABD-A84E-BE86-E8C7E35D5D8F}"/>
                      </a:ext>
                    </a:extLst>
                  </p:cNvPr>
                  <p:cNvSpPr/>
                  <p:nvPr/>
                </p:nvSpPr>
                <p:spPr>
                  <a:xfrm>
                    <a:off x="2739089" y="2712291"/>
                    <a:ext cx="103714" cy="1037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170" h="90170">
                        <a:moveTo>
                          <a:pt x="89839" y="89839"/>
                        </a:moveTo>
                        <a:lnTo>
                          <a:pt x="0" y="89839"/>
                        </a:lnTo>
                        <a:lnTo>
                          <a:pt x="0" y="0"/>
                        </a:lnTo>
                        <a:lnTo>
                          <a:pt x="89839" y="0"/>
                        </a:lnTo>
                        <a:lnTo>
                          <a:pt x="89839" y="89839"/>
                        </a:lnTo>
                        <a:close/>
                      </a:path>
                    </a:pathLst>
                  </a:custGeom>
                  <a:solidFill>
                    <a:srgbClr val="334286"/>
                  </a:solidFill>
                </p:spPr>
                <p:txBody>
                  <a:bodyPr wrap="square" lIns="0" tIns="0" rIns="0" bIns="0" rtlCol="0"/>
                  <a:lstStyle/>
                  <a:p>
                    <a:endParaRPr dirty="0"/>
                  </a:p>
                </p:txBody>
              </p:sp>
            </p:grpSp>
          </p:grpSp>
        </p:grpSp>
        <p:sp>
          <p:nvSpPr>
            <p:cNvPr id="35" name="Текст 2"/>
            <p:cNvSpPr txBox="1">
              <a:spLocks/>
            </p:cNvSpPr>
            <p:nvPr/>
          </p:nvSpPr>
          <p:spPr>
            <a:xfrm>
              <a:off x="292220" y="536137"/>
              <a:ext cx="11104529" cy="936897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rgbClr val="334286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dirty="0" smtClean="0"/>
                <a:t>Нормативно-правовая основа:</a:t>
              </a:r>
              <a:endParaRPr lang="ru-RU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12" y="1087712"/>
            <a:ext cx="10022822" cy="540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96000" y="635253"/>
            <a:ext cx="3300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https://rosstat.gov.ru/zatr-vp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966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71475" y="712709"/>
            <a:ext cx="9602258" cy="556188"/>
          </a:xfrm>
        </p:spPr>
        <p:txBody>
          <a:bodyPr/>
          <a:lstStyle/>
          <a:p>
            <a:r>
              <a:rPr lang="ru-RU" b="1" dirty="0"/>
              <a:t>ОТКУДА ВЗЯТЬ </a:t>
            </a:r>
            <a:r>
              <a:rPr lang="ru-RU" b="1" dirty="0" smtClean="0"/>
              <a:t>ИНФОРМАЦИЮ?</a:t>
            </a:r>
            <a:endParaRPr lang="ru-RU" b="1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03856782"/>
              </p:ext>
            </p:extLst>
          </p:nvPr>
        </p:nvGraphicFramePr>
        <p:xfrm>
          <a:off x="505838" y="1673157"/>
          <a:ext cx="11337538" cy="4465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108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4" name="Текст 3"/>
          <p:cNvSpPr txBox="1">
            <a:spLocks/>
          </p:cNvSpPr>
          <p:nvPr/>
        </p:nvSpPr>
        <p:spPr>
          <a:xfrm>
            <a:off x="280753" y="538142"/>
            <a:ext cx="9657112" cy="556188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СТРУКТУРА БЛАНКА (РАЗДЕЛ 2)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342706"/>
              </p:ext>
            </p:extLst>
          </p:nvPr>
        </p:nvGraphicFramePr>
        <p:xfrm>
          <a:off x="931023" y="1094330"/>
          <a:ext cx="10224656" cy="5183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24656"/>
              </a:tblGrid>
              <a:tr h="518340">
                <a:tc>
                  <a:txBody>
                    <a:bodyPr/>
                    <a:lstStyle/>
                    <a:p>
                      <a:pPr algn="ctr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Раздел 2. Расходы по оплате отдельных видов работ и услуг, выполненных сторонними организациями</a:t>
                      </a:r>
                      <a:endParaRPr lang="ru-RU" sz="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900" b="0" i="1" u="sng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(дополнение к разделу 7 формы № 1-предприятие)</a:t>
                      </a:r>
                      <a:endParaRPr lang="ru-RU" sz="900" b="0" i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768437"/>
              </p:ext>
            </p:extLst>
          </p:nvPr>
        </p:nvGraphicFramePr>
        <p:xfrm>
          <a:off x="931023" y="1612673"/>
          <a:ext cx="10224657" cy="5006448"/>
        </p:xfrm>
        <a:graphic>
          <a:graphicData uri="http://schemas.openxmlformats.org/drawingml/2006/table">
            <a:tbl>
              <a:tblPr firstRow="1" firstCol="1" bandRow="1"/>
              <a:tblGrid>
                <a:gridCol w="3956175"/>
                <a:gridCol w="578587"/>
                <a:gridCol w="1153771"/>
                <a:gridCol w="1833782"/>
                <a:gridCol w="2702342"/>
              </a:tblGrid>
              <a:tr h="2399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721" marR="4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№</a:t>
                      </a:r>
                      <a:b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строки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721" marR="4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Код ТРИ</a:t>
                      </a:r>
                      <a:r>
                        <a:rPr lang="ru-RU" sz="80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721" marR="4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За отчетный год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721" marR="4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Пояснения</a:t>
                      </a:r>
                      <a:r>
                        <a:rPr lang="ru-RU" sz="8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721" marR="4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721" marR="4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721" marR="4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721" marR="43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721" marR="4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721" marR="43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pPr marL="129540" marR="90170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Работы и услуги, не расшифрованные </a:t>
                      </a:r>
                      <a:b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 разделе 7 формы № 1-предприятие 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721" marR="4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7000</a:t>
                      </a:r>
                    </a:p>
                  </a:txBody>
                  <a:tcPr marL="43721" marR="4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</a:rPr>
                        <a:t>X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721" marR="4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3721" marR="43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 marR="89535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Из формы № 1-предприятие: 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89535" marR="89535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стр. </a:t>
                      </a:r>
                      <a:r>
                        <a:rPr lang="ru-RU" sz="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714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минус сумма строк </a:t>
                      </a:r>
                      <a:r>
                        <a:rPr lang="ru-RU" sz="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с 715 по 719 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плюс стр. </a:t>
                      </a:r>
                      <a:r>
                        <a:rPr lang="ru-RU" sz="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737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984">
                <a:tc>
                  <a:txBody>
                    <a:bodyPr/>
                    <a:lstStyle/>
                    <a:p>
                      <a:pPr marL="71755" indent="431165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  из них:</a:t>
                      </a:r>
                    </a:p>
                  </a:txBody>
                  <a:tcPr marL="43721" marR="4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3721" marR="4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3721" marR="4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3721" marR="43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36195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88">
                <a:tc>
                  <a:txBody>
                    <a:bodyPr/>
                    <a:lstStyle/>
                    <a:p>
                      <a:pPr marL="309880" marR="90170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Услуги по ремонту компьютеров и коммуникационного оборудования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721" marR="4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7001</a:t>
                      </a:r>
                    </a:p>
                  </a:txBody>
                  <a:tcPr marL="43721" marR="4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951000</a:t>
                      </a:r>
                    </a:p>
                  </a:txBody>
                  <a:tcPr marL="43721" marR="4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3721" marR="43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89535" marR="89535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Услуги по техническому обслуживанию </a:t>
                      </a:r>
                      <a:b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 текущему ремонту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911">
                <a:tc>
                  <a:txBody>
                    <a:bodyPr/>
                    <a:lstStyle/>
                    <a:p>
                      <a:pPr marL="309880" marR="90170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Услуги по техническому обслуживанию и ремонту автотранспортных средств и мотоциклов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721" marR="4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7002</a:t>
                      </a:r>
                    </a:p>
                  </a:txBody>
                  <a:tcPr marL="43721" marR="4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450020</a:t>
                      </a:r>
                    </a:p>
                  </a:txBody>
                  <a:tcPr marL="43721" marR="4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3721" marR="43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7983">
                <a:tc>
                  <a:txBody>
                    <a:bodyPr/>
                    <a:lstStyle/>
                    <a:p>
                      <a:pPr marL="309880" marR="90170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Услуги по ремонту и монтажу машин и оборудования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721" marR="4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7003</a:t>
                      </a:r>
                    </a:p>
                  </a:txBody>
                  <a:tcPr marL="43721" marR="4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330000</a:t>
                      </a:r>
                    </a:p>
                  </a:txBody>
                  <a:tcPr marL="43721" marR="4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3721" marR="43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9911">
                <a:tc>
                  <a:txBody>
                    <a:bodyPr/>
                    <a:lstStyle/>
                    <a:p>
                      <a:pPr marL="309880" marR="90170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Услуги в области административного, хозяйственного 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09880" marR="90170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 вспомогательного обслуживания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721" marR="4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</a:rPr>
                        <a:t>7004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721" marR="4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820000</a:t>
                      </a:r>
                    </a:p>
                  </a:txBody>
                  <a:tcPr marL="43721" marR="4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3721" marR="43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 marR="89535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Услуги в области административного обслуживания комплексные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88">
                <a:tc>
                  <a:txBody>
                    <a:bodyPr/>
                    <a:lstStyle/>
                    <a:p>
                      <a:pPr marL="309880" marR="90170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Услуги торговых агентов и брокеров по сбыту продукции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721" marR="4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</a:rPr>
                        <a:t>700</a:t>
                      </a: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43721" marR="4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460000</a:t>
                      </a:r>
                    </a:p>
                  </a:txBody>
                  <a:tcPr marL="43721" marR="4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3721" marR="43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 marR="89535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8706">
                <a:tc>
                  <a:txBody>
                    <a:bodyPr/>
                    <a:lstStyle/>
                    <a:p>
                      <a:pPr marL="309880" marR="90170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Государственные услуги, таможенные сборы, услуги пожарной охраны и МЧС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721" marR="4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7006</a:t>
                      </a:r>
                    </a:p>
                  </a:txBody>
                  <a:tcPr marL="43721" marR="4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841842.АГ</a:t>
                      </a:r>
                    </a:p>
                  </a:txBody>
                  <a:tcPr marL="43721" marR="4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3721" marR="43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 marR="89535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Государственные пошлины за оформление документов (регистрацию прав собственности, транспортных средств, 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89535" marR="89535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при выдаче лицензий и т.д.); таможенные сборы; предоставление информации  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89535" marR="89535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из государственных реестров (ЕГРЮЛ, ЕГРИП и др.); плата за оформление служебных заграничных паспортов  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89535" marR="89535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 консульские сборы; государственная пошлина по делам, рассматриваемым 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89535" marR="89535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 судах; услуги, предоставляемые 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89535" marR="89535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 договорной основе государственными аварийно-спасательными формированиями, противопожарной службой и аналогичными организациями и т.п.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764">
                <a:tc>
                  <a:txBody>
                    <a:bodyPr/>
                    <a:lstStyle/>
                    <a:p>
                      <a:pPr marL="309880" marR="90170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Прямые услуги банков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721" marR="4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007</a:t>
                      </a:r>
                    </a:p>
                  </a:txBody>
                  <a:tcPr marL="43721" marR="4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641910</a:t>
                      </a:r>
                    </a:p>
                  </a:txBody>
                  <a:tcPr marL="43721" marR="4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3721" marR="43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 marR="89535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Плата за открытие и ведение банковских счетов, осуществление расчетов по ним, выдачу и обслуживание пластиковых карт, инкассацию денежных средств, векселей, платежных и расчетных документов и др.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822">
                <a:tc>
                  <a:txBody>
                    <a:bodyPr/>
                    <a:lstStyle/>
                    <a:p>
                      <a:pPr marL="309880" marR="90170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Другие виды работ и услуг, включенных в строки 714 (кроме строк с 715 по 719)  и  737 формы </a:t>
                      </a:r>
                      <a:b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№ 1-предприятие </a:t>
                      </a:r>
                      <a:b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(строка 7000 минус сумма строк 7001</a:t>
                      </a: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–</a:t>
                      </a: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7007)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721" marR="4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r>
                        <a:rPr lang="ru-MO" sz="800">
                          <a:effectLst/>
                          <a:latin typeface="Times New Roman"/>
                          <a:ea typeface="Times New Roman"/>
                        </a:rPr>
                        <a:t>500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721" marR="4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3721" marR="4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3721" marR="4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 marR="89535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Если значение строки 7500 превышает 10% от строки 7000, то укажите дополнительные виды оплаченных работ, услуг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98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                    из них:</a:t>
                      </a:r>
                    </a:p>
                  </a:txBody>
                  <a:tcPr marL="43721" marR="4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MO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721" marR="4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3721" marR="4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3721" marR="4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36195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984">
                <a:tc>
                  <a:txBody>
                    <a:bodyPr/>
                    <a:lstStyle/>
                    <a:p>
                      <a:pPr marL="27432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3721" marR="4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indent="-1143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r>
                        <a:rPr lang="ru-MO" sz="800">
                          <a:effectLst/>
                          <a:latin typeface="Times New Roman"/>
                          <a:ea typeface="Times New Roman"/>
                        </a:rPr>
                        <a:t>600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721" marR="4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3721" marR="4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3721" marR="4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36195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984">
                <a:tc>
                  <a:txBody>
                    <a:bodyPr/>
                    <a:lstStyle/>
                    <a:p>
                      <a:pPr marL="27432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3721" marR="4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MO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721" marR="4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3721" marR="4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3721" marR="4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36195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984">
                <a:tc>
                  <a:txBody>
                    <a:bodyPr/>
                    <a:lstStyle/>
                    <a:p>
                      <a:pPr marL="27432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3721" marR="4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MO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721" marR="4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3721" marR="4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3721" marR="4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36195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504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71475" y="712709"/>
            <a:ext cx="9602258" cy="556188"/>
          </a:xfrm>
        </p:spPr>
        <p:txBody>
          <a:bodyPr/>
          <a:lstStyle/>
          <a:p>
            <a:r>
              <a:rPr lang="ru-RU" b="1" dirty="0"/>
              <a:t>ОТКУДА ВЗЯТЬ </a:t>
            </a:r>
            <a:r>
              <a:rPr lang="ru-RU" b="1" dirty="0" smtClean="0"/>
              <a:t>ИНФОРМАЦИЮ?</a:t>
            </a:r>
            <a:endParaRPr lang="ru-RU" b="1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76255695"/>
              </p:ext>
            </p:extLst>
          </p:nvPr>
        </p:nvGraphicFramePr>
        <p:xfrm>
          <a:off x="505838" y="1673157"/>
          <a:ext cx="11337538" cy="4465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30341" y="3516284"/>
            <a:ext cx="3350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Основное производство</a:t>
            </a:r>
            <a:endParaRPr lang="ru-RU" sz="2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03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71475" y="712709"/>
            <a:ext cx="9602258" cy="556188"/>
          </a:xfrm>
        </p:spPr>
        <p:txBody>
          <a:bodyPr/>
          <a:lstStyle/>
          <a:p>
            <a:r>
              <a:rPr lang="ru-RU" b="1" dirty="0" smtClean="0"/>
              <a:t>В ПРИЛОЖЕНИЯХ К ФОРМЕ №1-ПРЕДПРИЯТИЕ НЕ ОТРАЖАЮТСЯ:</a:t>
            </a:r>
            <a:endParaRPr lang="ru-RU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8159F37-6A49-4C5B-A087-6FE616D43BC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3259" y="2182331"/>
            <a:ext cx="720000" cy="72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0D59A28-12EC-4187-8D5C-52FA1EC5AF6B}"/>
              </a:ext>
            </a:extLst>
          </p:cNvPr>
          <p:cNvSpPr txBox="1"/>
          <p:nvPr/>
        </p:nvSpPr>
        <p:spPr>
          <a:xfrm>
            <a:off x="1930400" y="2357665"/>
            <a:ext cx="87953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334286"/>
                </a:solidFill>
              </a:rPr>
              <a:t>Услуги по переработке продукции, выполняемые субподрядчиком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A3B857F-E503-4DC9-A784-FAD9D560DE6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3259" y="3194282"/>
            <a:ext cx="720000" cy="72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0D59A28-12EC-4187-8D5C-52FA1EC5AF6B}"/>
              </a:ext>
            </a:extLst>
          </p:cNvPr>
          <p:cNvSpPr txBox="1"/>
          <p:nvPr/>
        </p:nvSpPr>
        <p:spPr>
          <a:xfrm>
            <a:off x="1930400" y="3194282"/>
            <a:ext cx="87953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334286"/>
                </a:solidFill>
              </a:rPr>
              <a:t>Объекты, учитываемые в соответствии с правилами ведения бухгалтерского учета в составе основных фондов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AC0D830-2D4B-43FD-88A3-F5CB3E9A90E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3259" y="4211349"/>
            <a:ext cx="720000" cy="72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0D59A28-12EC-4187-8D5C-52FA1EC5AF6B}"/>
              </a:ext>
            </a:extLst>
          </p:cNvPr>
          <p:cNvSpPr txBox="1"/>
          <p:nvPr/>
        </p:nvSpPr>
        <p:spPr>
          <a:xfrm>
            <a:off x="1991360" y="4248183"/>
            <a:ext cx="87953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334286"/>
                </a:solidFill>
              </a:rPr>
              <a:t>Работы и услуги, для которых предусмотрены строки в форме №1-предприятие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0D59A28-12EC-4187-8D5C-52FA1EC5AF6B}"/>
              </a:ext>
            </a:extLst>
          </p:cNvPr>
          <p:cNvSpPr txBox="1"/>
          <p:nvPr/>
        </p:nvSpPr>
        <p:spPr>
          <a:xfrm>
            <a:off x="756458" y="5331609"/>
            <a:ext cx="101822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ВАЖНО!!!   </a:t>
            </a:r>
            <a:r>
              <a:rPr lang="ru-RU" b="1" dirty="0" smtClean="0">
                <a:solidFill>
                  <a:srgbClr val="334286"/>
                </a:solidFill>
              </a:rPr>
              <a:t>Полные перечни представлены в Указаниях по заполнению форм наблюдения (см. сайт Росстата)</a:t>
            </a:r>
            <a:endParaRPr lang="ru-RU" dirty="0">
              <a:solidFill>
                <a:srgbClr val="3342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12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71475" y="598408"/>
            <a:ext cx="8061098" cy="109704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b="1" dirty="0"/>
              <a:t>КАК ОПРЕДЕЛИТЬ, ЧТО ВКЛЮЧИТЬ</a:t>
            </a:r>
            <a:endParaRPr lang="en-US" sz="2400" b="1" dirty="0"/>
          </a:p>
          <a:p>
            <a:pPr>
              <a:spcBef>
                <a:spcPts val="0"/>
              </a:spcBef>
            </a:pPr>
            <a:r>
              <a:rPr lang="ru-RU" sz="2400" b="1" dirty="0"/>
              <a:t>В КОНКРЕТНУЮ ГРУППУ ТОВАРОВ ИЛИ УСЛУГ?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8AE7062-D241-445F-BD7A-1492CBDC4B32}"/>
              </a:ext>
            </a:extLst>
          </p:cNvPr>
          <p:cNvSpPr txBox="1"/>
          <p:nvPr/>
        </p:nvSpPr>
        <p:spPr>
          <a:xfrm>
            <a:off x="1782486" y="2096185"/>
            <a:ext cx="42182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4286"/>
                </a:solidFill>
              </a:rPr>
              <a:t>Провести группировку товаров и услуг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 карточкам счетов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BFFB20E-00D3-4621-BC9F-E366A4E58C90}"/>
              </a:ext>
            </a:extLst>
          </p:cNvPr>
          <p:cNvSpPr txBox="1"/>
          <p:nvPr/>
        </p:nvSpPr>
        <p:spPr>
          <a:xfrm>
            <a:off x="1782486" y="3286036"/>
            <a:ext cx="84854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4286"/>
                </a:solidFill>
              </a:rPr>
              <a:t>Определить, в какую группу продуктов ТРИ входят конкретные товар или услуга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с использованием информационно-справочного инструментария, размещенного на сайте Росстата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7F77B19-D9F2-4DA3-AD36-EDDB4F6A10A1}"/>
              </a:ext>
            </a:extLst>
          </p:cNvPr>
          <p:cNvSpPr txBox="1"/>
          <p:nvPr/>
        </p:nvSpPr>
        <p:spPr>
          <a:xfrm>
            <a:off x="1782485" y="5014509"/>
            <a:ext cx="59653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4286"/>
                </a:solidFill>
              </a:rPr>
              <a:t>Формировать показатели по выделенным </a:t>
            </a:r>
            <a:r>
              <a:rPr lang="ru-RU" sz="2000" b="1" dirty="0" smtClean="0">
                <a:solidFill>
                  <a:srgbClr val="334286"/>
                </a:solidFill>
              </a:rPr>
              <a:t>группам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3CD0D062-B999-4806-878D-3097C78B27EC}"/>
              </a:ext>
            </a:extLst>
          </p:cNvPr>
          <p:cNvCxnSpPr>
            <a:cxnSpLocks/>
          </p:cNvCxnSpPr>
          <p:nvPr/>
        </p:nvCxnSpPr>
        <p:spPr>
          <a:xfrm>
            <a:off x="501650" y="3004582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E3B93ED2-E3F5-45B7-B2D5-40AA6A3B1AE4}"/>
              </a:ext>
            </a:extLst>
          </p:cNvPr>
          <p:cNvCxnSpPr>
            <a:cxnSpLocks/>
          </p:cNvCxnSpPr>
          <p:nvPr/>
        </p:nvCxnSpPr>
        <p:spPr>
          <a:xfrm>
            <a:off x="501650" y="4555830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13FA478B-9B5A-4C5A-B070-DCF30B4C6413}"/>
              </a:ext>
            </a:extLst>
          </p:cNvPr>
          <p:cNvCxnSpPr>
            <a:cxnSpLocks/>
          </p:cNvCxnSpPr>
          <p:nvPr/>
        </p:nvCxnSpPr>
        <p:spPr>
          <a:xfrm>
            <a:off x="501650" y="6107077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FEFA256-2BD0-4442-9C24-EAE81A38979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2486" y="1885706"/>
            <a:ext cx="900000" cy="90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122BFDF-8901-485A-A53B-91139D1DE42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2486" y="4918578"/>
            <a:ext cx="900000" cy="90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2BAC542-D6E2-4A3A-87AA-187DCC59639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2486" y="3286036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4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25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16" name="Текст 3">
            <a:extLst>
              <a:ext uri="{FF2B5EF4-FFF2-40B4-BE49-F238E27FC236}">
                <a16:creationId xmlns:a16="http://schemas.microsoft.com/office/drawing/2014/main" xmlns="" id="{7F229833-67D5-46D2-BD7C-DB4BFC8B9D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474" y="598408"/>
            <a:ext cx="10086976" cy="109704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b="1" dirty="0"/>
              <a:t>СОСТАВ ИНФОРМАЦИОННО-СПРАВОЧНОГО ИНСТРУМЕНТАРИЯ И ИНФОРМАЦИОННЫЕ ВОЗМОЖНОСТИ </a:t>
            </a:r>
            <a:r>
              <a:rPr lang="ru-RU" sz="2400" b="1" dirty="0" smtClean="0"/>
              <a:t>СИСТЕМЫ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623C89A-BE83-4A9A-9466-77B3F179F737}"/>
              </a:ext>
            </a:extLst>
          </p:cNvPr>
          <p:cNvSpPr txBox="1"/>
          <p:nvPr/>
        </p:nvSpPr>
        <p:spPr>
          <a:xfrm>
            <a:off x="1439586" y="3037110"/>
            <a:ext cx="44278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4286"/>
                </a:solidFill>
              </a:rPr>
              <a:t>Выделены типовые группы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товары, услуги, канцтовары, стройматериалы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9E07DFF-6E96-4676-814F-16550828DA21}"/>
              </a:ext>
            </a:extLst>
          </p:cNvPr>
          <p:cNvSpPr txBox="1"/>
          <p:nvPr/>
        </p:nvSpPr>
        <p:spPr>
          <a:xfrm>
            <a:off x="1439586" y="4108073"/>
            <a:ext cx="38031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4286"/>
                </a:solidFill>
              </a:rPr>
              <a:t>Поиск идет по части слова</a:t>
            </a:r>
            <a:endParaRPr lang="en-US" b="1" dirty="0">
              <a:solidFill>
                <a:srgbClr val="334286"/>
              </a:solidFill>
            </a:endParaRP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прямом и обратном порядке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D320B84-8704-4F2E-8871-076DE175FA90}"/>
              </a:ext>
            </a:extLst>
          </p:cNvPr>
          <p:cNvSpPr txBox="1"/>
          <p:nvPr/>
        </p:nvSpPr>
        <p:spPr>
          <a:xfrm>
            <a:off x="1439586" y="5179037"/>
            <a:ext cx="23052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4286"/>
                </a:solidFill>
              </a:rPr>
              <a:t>Содержит коды продуктов ТРИ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78FFF1C-BAEC-402B-918C-1D6F56385126}"/>
              </a:ext>
            </a:extLst>
          </p:cNvPr>
          <p:cNvSpPr txBox="1"/>
          <p:nvPr/>
        </p:nvSpPr>
        <p:spPr>
          <a:xfrm>
            <a:off x="6939120" y="3037110"/>
            <a:ext cx="51149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4286"/>
                </a:solidFill>
              </a:rPr>
              <a:t>Поиск идет по части слова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как в названиях, так и в пояснениях, а также по коду ТРИ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57C0BD6-7F7F-4D23-9931-8C12E6669195}"/>
              </a:ext>
            </a:extLst>
          </p:cNvPr>
          <p:cNvSpPr txBox="1"/>
          <p:nvPr/>
        </p:nvSpPr>
        <p:spPr>
          <a:xfrm>
            <a:off x="6939120" y="4108073"/>
            <a:ext cx="38431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4286"/>
                </a:solidFill>
              </a:rPr>
              <a:t>Содержит коды продуктов ТРИ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наименования группировок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C5E3BEF-E897-40F1-A36B-02195AE6513E}"/>
              </a:ext>
            </a:extLst>
          </p:cNvPr>
          <p:cNvSpPr txBox="1"/>
          <p:nvPr/>
        </p:nvSpPr>
        <p:spPr>
          <a:xfrm>
            <a:off x="6939120" y="5179037"/>
            <a:ext cx="3709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4286"/>
                </a:solidFill>
              </a:rPr>
              <a:t>Содержит полные пояснения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 каждой группе продуктов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283F18B-DE79-41E0-9CBE-166827DE3561}"/>
              </a:ext>
            </a:extLst>
          </p:cNvPr>
          <p:cNvSpPr txBox="1"/>
          <p:nvPr/>
        </p:nvSpPr>
        <p:spPr>
          <a:xfrm>
            <a:off x="1439586" y="1828799"/>
            <a:ext cx="37420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4286"/>
                </a:solidFill>
              </a:rPr>
              <a:t>Алфавитный словарь товаров и услуг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611DC1B-3080-423B-B015-B899CE8F2CE6}"/>
              </a:ext>
            </a:extLst>
          </p:cNvPr>
          <p:cNvSpPr txBox="1"/>
          <p:nvPr/>
        </p:nvSpPr>
        <p:spPr>
          <a:xfrm>
            <a:off x="6939120" y="1828799"/>
            <a:ext cx="31383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4286"/>
                </a:solidFill>
              </a:rPr>
              <a:t>Перечень товаров и услуг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D876E595-8B6F-4863-866E-27A423E012DA}"/>
              </a:ext>
            </a:extLst>
          </p:cNvPr>
          <p:cNvCxnSpPr>
            <a:cxnSpLocks/>
          </p:cNvCxnSpPr>
          <p:nvPr/>
        </p:nvCxnSpPr>
        <p:spPr>
          <a:xfrm>
            <a:off x="371474" y="2833132"/>
            <a:ext cx="1134172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E7497C7-09AF-433B-850C-8B33213467A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261" y="1866899"/>
            <a:ext cx="720000" cy="720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10ED1C1E-D8A0-4545-8DA4-3667805893D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261" y="2970945"/>
            <a:ext cx="720000" cy="72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7D4E512-912D-4212-968D-98EE027DA72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261" y="4074991"/>
            <a:ext cx="720000" cy="72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E74F61D8-D53F-4F55-A9F6-7280A8D25F7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261" y="5179037"/>
            <a:ext cx="720000" cy="7200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090FAB3E-69F0-498C-BF96-44587430621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66732" y="1866899"/>
            <a:ext cx="720000" cy="7200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C855EC86-4938-421B-BC26-1C5970C7193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66732" y="4074991"/>
            <a:ext cx="720000" cy="7200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F2B89E31-F726-4A1E-BE8E-A2A44A8C8A5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66732" y="2970945"/>
            <a:ext cx="720000" cy="7200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E083A18B-3DC7-4645-8962-FC06721EE6A6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66732" y="5179037"/>
            <a:ext cx="720000" cy="720000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8576644" y="283898"/>
            <a:ext cx="3300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https://rosstat.gov.ru/zatr-vp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761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5B091A81-66B6-4747-99E6-2A227422A48A}"/>
              </a:ext>
            </a:extLst>
          </p:cNvPr>
          <p:cNvSpPr/>
          <p:nvPr/>
        </p:nvSpPr>
        <p:spPr>
          <a:xfrm>
            <a:off x="6398104" y="4932596"/>
            <a:ext cx="1554568" cy="362238"/>
          </a:xfrm>
          <a:prstGeom prst="ellipse">
            <a:avLst/>
          </a:prstGeom>
          <a:noFill/>
          <a:ln w="38100">
            <a:solidFill>
              <a:srgbClr val="E1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20" y="469363"/>
            <a:ext cx="11646877" cy="625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7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9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10" name="Группа 9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11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1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41141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27</a:t>
            </a:fld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23" y="386862"/>
            <a:ext cx="11815477" cy="64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5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7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8" name="Группа 7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9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1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9713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28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363"/>
            <a:ext cx="12192000" cy="638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6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8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9" name="Группа 8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1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11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79175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29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16" name="Текст 3">
            <a:extLst>
              <a:ext uri="{FF2B5EF4-FFF2-40B4-BE49-F238E27FC236}">
                <a16:creationId xmlns:a16="http://schemas.microsoft.com/office/drawing/2014/main" xmlns="" id="{428EE567-59F4-4598-B1AC-DB050CF44593}"/>
              </a:ext>
            </a:extLst>
          </p:cNvPr>
          <p:cNvSpPr txBox="1">
            <a:spLocks/>
          </p:cNvSpPr>
          <p:nvPr/>
        </p:nvSpPr>
        <p:spPr>
          <a:xfrm>
            <a:off x="371473" y="712709"/>
            <a:ext cx="11092393" cy="84939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b="1" dirty="0"/>
              <a:t>ТИПИЧНЫЕ ОШИБКИ ПРОШЛЫХ ЛЕТ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К ЧЕМУ ПРИВЕДУТ И КАК ПРОВЕРИТЬ?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151EA92-AB3F-48B6-A349-AEB749017969}"/>
              </a:ext>
            </a:extLst>
          </p:cNvPr>
          <p:cNvSpPr txBox="1"/>
          <p:nvPr/>
        </p:nvSpPr>
        <p:spPr>
          <a:xfrm>
            <a:off x="371473" y="2228334"/>
            <a:ext cx="32342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4286"/>
                </a:solidFill>
              </a:rPr>
              <a:t>Ошибки в определении вида деятельности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5F1D613-A5EE-4ADB-B68B-B946DF517E68}"/>
              </a:ext>
            </a:extLst>
          </p:cNvPr>
          <p:cNvSpPr txBox="1"/>
          <p:nvPr/>
        </p:nvSpPr>
        <p:spPr>
          <a:xfrm>
            <a:off x="371473" y="4341968"/>
            <a:ext cx="39962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334286"/>
                </a:solidFill>
              </a:defRPr>
            </a:lvl1pPr>
          </a:lstStyle>
          <a:p>
            <a:r>
              <a:rPr lang="ru-RU" dirty="0"/>
              <a:t>Отнесение всей или большей части затрат в одну строку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C5687056-7827-49B5-BB63-33C0A10B127D}"/>
              </a:ext>
            </a:extLst>
          </p:cNvPr>
          <p:cNvCxnSpPr>
            <a:cxnSpLocks/>
          </p:cNvCxnSpPr>
          <p:nvPr/>
        </p:nvCxnSpPr>
        <p:spPr>
          <a:xfrm>
            <a:off x="501650" y="3681915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88176B11-71C7-4C22-969F-6378393C6546}"/>
              </a:ext>
            </a:extLst>
          </p:cNvPr>
          <p:cNvCxnSpPr>
            <a:cxnSpLocks/>
          </p:cNvCxnSpPr>
          <p:nvPr/>
        </p:nvCxnSpPr>
        <p:spPr>
          <a:xfrm>
            <a:off x="501650" y="5792093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A31B8D1-8627-49A9-A044-1058569C4F7D}"/>
              </a:ext>
            </a:extLst>
          </p:cNvPr>
          <p:cNvSpPr txBox="1"/>
          <p:nvPr/>
        </p:nvSpPr>
        <p:spPr>
          <a:xfrm>
            <a:off x="4859867" y="2275076"/>
            <a:ext cx="609600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Перечень затрат, не соответствующий виду деятельности; дополнительные трудозатраты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Проверить по ф. № 1-натура БМ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FA8BD05-0C4A-4FE0-B858-86B868B48C77}"/>
              </a:ext>
            </a:extLst>
          </p:cNvPr>
          <p:cNvSpPr txBox="1"/>
          <p:nvPr/>
        </p:nvSpPr>
        <p:spPr>
          <a:xfrm>
            <a:off x="4859867" y="4373784"/>
            <a:ext cx="609600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Искажение структуры промежуточного потребления отрасли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Распределить затраты по типичным группам</a:t>
            </a:r>
          </a:p>
        </p:txBody>
      </p:sp>
    </p:spTree>
    <p:extLst>
      <p:ext uri="{BB962C8B-B14F-4D97-AF65-F5344CB8AC3E}">
        <p14:creationId xmlns:p14="http://schemas.microsoft.com/office/powerpoint/2010/main" val="171427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292220" y="536137"/>
            <a:ext cx="11551156" cy="936897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Что такое таблицы «затраты-выпуск»?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7051" y="1163560"/>
            <a:ext cx="603824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34286"/>
                </a:solidFill>
              </a:rPr>
              <a:t>История</a:t>
            </a:r>
            <a:r>
              <a:rPr lang="ru-RU" b="1" dirty="0" smtClean="0">
                <a:solidFill>
                  <a:srgbClr val="334286"/>
                </a:solidFill>
              </a:rPr>
              <a:t>: Межотраслевой баланс 1959-1987 </a:t>
            </a:r>
            <a:r>
              <a:rPr lang="ru-RU" b="1" dirty="0" err="1" smtClean="0">
                <a:solidFill>
                  <a:srgbClr val="334286"/>
                </a:solidFill>
              </a:rPr>
              <a:t>г.г</a:t>
            </a:r>
            <a:r>
              <a:rPr lang="ru-RU" b="1" dirty="0" smtClean="0">
                <a:solidFill>
                  <a:srgbClr val="334286"/>
                </a:solidFill>
              </a:rPr>
              <a:t>.</a:t>
            </a:r>
            <a:endParaRPr lang="en-US" b="1" dirty="0" smtClean="0">
              <a:solidFill>
                <a:srgbClr val="334286"/>
              </a:solidFill>
            </a:endParaRPr>
          </a:p>
          <a:p>
            <a:r>
              <a:rPr lang="ru-RU" b="1" dirty="0" smtClean="0">
                <a:solidFill>
                  <a:srgbClr val="334286"/>
                </a:solidFill>
              </a:rPr>
              <a:t>(экономические связи между производством, потреблением и внешним миром в стоимостном выражении)</a:t>
            </a:r>
            <a:endParaRPr lang="ru-RU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796089"/>
              </p:ext>
            </p:extLst>
          </p:nvPr>
        </p:nvGraphicFramePr>
        <p:xfrm>
          <a:off x="292221" y="2571184"/>
          <a:ext cx="5775578" cy="414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516"/>
                <a:gridCol w="457597"/>
                <a:gridCol w="472617"/>
                <a:gridCol w="501453"/>
                <a:gridCol w="421677"/>
                <a:gridCol w="1242237"/>
                <a:gridCol w="1319481"/>
              </a:tblGrid>
              <a:tr h="745907">
                <a:tc rowSpan="2"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Производящие</a:t>
                      </a:r>
                      <a:r>
                        <a:rPr lang="ru-RU" sz="16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отрасли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dirty="0" smtClean="0"/>
                        <a:t>Потребляющие отрасли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Конечное</a:t>
                      </a:r>
                      <a:r>
                        <a:rPr lang="ru-RU" baseline="0" dirty="0" smtClean="0"/>
                        <a:t> потребление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ВВП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902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902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X1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902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X2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9020">
                <a:tc>
                  <a:txBody>
                    <a:bodyPr/>
                    <a:lstStyle/>
                    <a:p>
                      <a:r>
                        <a:rPr lang="en-US" dirty="0" smtClean="0"/>
                        <a:t>….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…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902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Yn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C00000"/>
                          </a:solidFill>
                        </a:rPr>
                        <a:t>Xn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441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ДС</a:t>
                      </a:r>
                      <a:endParaRPr lang="ru-RU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8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V2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8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8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Vn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8D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902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ВВП</a:t>
                      </a:r>
                      <a:endParaRPr lang="ru-RU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X1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X2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…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C00000"/>
                          </a:solidFill>
                        </a:rPr>
                        <a:t>Xn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323296" y="3248192"/>
            <a:ext cx="4730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334286"/>
                </a:solidFill>
              </a:rPr>
              <a:t>Таблицы</a:t>
            </a:r>
            <a:r>
              <a:rPr lang="ru-RU" dirty="0" smtClean="0"/>
              <a:t> «</a:t>
            </a:r>
            <a:r>
              <a:rPr lang="ru-RU" b="1" dirty="0">
                <a:solidFill>
                  <a:srgbClr val="334286"/>
                </a:solidFill>
              </a:rPr>
              <a:t>затраты-выпуск</a:t>
            </a:r>
            <a:r>
              <a:rPr lang="ru-RU" dirty="0" smtClean="0"/>
              <a:t>» </a:t>
            </a:r>
          </a:p>
          <a:p>
            <a:pPr algn="ctr"/>
            <a:r>
              <a:rPr lang="ru-RU" b="1" dirty="0" smtClean="0">
                <a:solidFill>
                  <a:srgbClr val="334286"/>
                </a:solidFill>
              </a:rPr>
              <a:t>за</a:t>
            </a:r>
            <a:r>
              <a:rPr lang="ru-RU" dirty="0" smtClean="0"/>
              <a:t> </a:t>
            </a:r>
            <a:r>
              <a:rPr lang="ru-RU" b="1" dirty="0">
                <a:solidFill>
                  <a:srgbClr val="334286"/>
                </a:solidFill>
              </a:rPr>
              <a:t>1995</a:t>
            </a:r>
            <a:r>
              <a:rPr lang="ru-RU" dirty="0" smtClean="0"/>
              <a:t> </a:t>
            </a:r>
            <a:r>
              <a:rPr lang="ru-RU" b="1" dirty="0">
                <a:solidFill>
                  <a:srgbClr val="334286"/>
                </a:solidFill>
              </a:rPr>
              <a:t>год</a:t>
            </a:r>
          </a:p>
        </p:txBody>
      </p:sp>
      <p:sp>
        <p:nvSpPr>
          <p:cNvPr id="10" name="Выгнутая вверх стрелка 9"/>
          <p:cNvSpPr/>
          <p:nvPr/>
        </p:nvSpPr>
        <p:spPr>
          <a:xfrm>
            <a:off x="6295292" y="1894176"/>
            <a:ext cx="4114800" cy="135401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36011" y="1473034"/>
            <a:ext cx="4730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переход на рыночную экономику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78480" y="5682505"/>
            <a:ext cx="4730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334286"/>
                </a:solidFill>
              </a:rPr>
              <a:t>Таблицы</a:t>
            </a:r>
            <a:r>
              <a:rPr lang="ru-RU" dirty="0" smtClean="0"/>
              <a:t> «</a:t>
            </a:r>
            <a:r>
              <a:rPr lang="ru-RU" b="1" dirty="0">
                <a:solidFill>
                  <a:srgbClr val="334286"/>
                </a:solidFill>
              </a:rPr>
              <a:t>затраты-выпуск</a:t>
            </a:r>
            <a:r>
              <a:rPr lang="ru-RU" dirty="0" smtClean="0"/>
              <a:t>» </a:t>
            </a:r>
          </a:p>
          <a:p>
            <a:pPr algn="ctr"/>
            <a:r>
              <a:rPr lang="ru-RU" b="1" dirty="0" smtClean="0">
                <a:solidFill>
                  <a:srgbClr val="334286"/>
                </a:solidFill>
              </a:rPr>
              <a:t>за</a:t>
            </a:r>
            <a:r>
              <a:rPr lang="ru-RU" dirty="0" smtClean="0"/>
              <a:t> </a:t>
            </a:r>
            <a:r>
              <a:rPr lang="ru-RU" b="1" dirty="0">
                <a:solidFill>
                  <a:srgbClr val="334286"/>
                </a:solidFill>
              </a:rPr>
              <a:t>2011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334286"/>
                </a:solidFill>
              </a:rPr>
              <a:t>год, 2016 год</a:t>
            </a:r>
            <a:endParaRPr lang="ru-RU" b="1" dirty="0">
              <a:solidFill>
                <a:srgbClr val="334286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9826301" y="3894523"/>
            <a:ext cx="475207" cy="17879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186708" y="4418067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институциональные и нормативно-правовые изменения в экономике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xmlns="" id="{A0F196C2-1ABD-A84E-BE86-E8C7E35D5D8F}"/>
              </a:ext>
            </a:extLst>
          </p:cNvPr>
          <p:cNvSpPr/>
          <p:nvPr/>
        </p:nvSpPr>
        <p:spPr>
          <a:xfrm>
            <a:off x="8360857" y="180184"/>
            <a:ext cx="238082" cy="103714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89839" y="89839"/>
                </a:moveTo>
                <a:lnTo>
                  <a:pt x="0" y="89839"/>
                </a:lnTo>
                <a:lnTo>
                  <a:pt x="0" y="0"/>
                </a:lnTo>
                <a:lnTo>
                  <a:pt x="89839" y="0"/>
                </a:lnTo>
                <a:lnTo>
                  <a:pt x="89839" y="8983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1">
            <a:extLst>
              <a:ext uri="{FF2B5EF4-FFF2-40B4-BE49-F238E27FC236}">
                <a16:creationId xmlns:a16="http://schemas.microsoft.com/office/drawing/2014/main" xmlns="" id="{E7D5C25E-08D6-344C-B0C6-CB0D11FF9875}"/>
              </a:ext>
            </a:extLst>
          </p:cNvPr>
          <p:cNvSpPr/>
          <p:nvPr/>
        </p:nvSpPr>
        <p:spPr>
          <a:xfrm flipV="1">
            <a:off x="8400256" y="177800"/>
            <a:ext cx="3443120" cy="49992"/>
          </a:xfrm>
          <a:custGeom>
            <a:avLst/>
            <a:gdLst/>
            <a:ahLst/>
            <a:cxnLst/>
            <a:rect l="l" t="t" r="r" b="b"/>
            <a:pathLst>
              <a:path w="3249929">
                <a:moveTo>
                  <a:pt x="0" y="0"/>
                </a:moveTo>
                <a:lnTo>
                  <a:pt x="3249561" y="0"/>
                </a:lnTo>
              </a:path>
            </a:pathLst>
          </a:custGeom>
          <a:ln w="25400">
            <a:solidFill>
              <a:srgbClr val="FFC32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1439586" y="180184"/>
            <a:ext cx="7096700" cy="526855"/>
            <a:chOff x="1439586" y="180184"/>
            <a:chExt cx="7096700" cy="526855"/>
          </a:xfrm>
        </p:grpSpPr>
        <p:sp>
          <p:nvSpPr>
            <p:cNvPr id="15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2316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2">
              <a:extLst>
                <a:ext uri="{FF2B5EF4-FFF2-40B4-BE49-F238E27FC236}">
                  <a16:creationId xmlns:a16="http://schemas.microsoft.com/office/drawing/2014/main" xmlns="" id="{A0F196C2-1ABD-A84E-BE86-E8C7E35D5D8F}"/>
                </a:ext>
              </a:extLst>
            </p:cNvPr>
            <p:cNvSpPr/>
            <p:nvPr/>
          </p:nvSpPr>
          <p:spPr>
            <a:xfrm>
              <a:off x="8432572" y="180184"/>
              <a:ext cx="103714" cy="103714"/>
            </a:xfrm>
            <a:custGeom>
              <a:avLst/>
              <a:gdLst/>
              <a:ahLst/>
              <a:cxnLst/>
              <a:rect l="l" t="t" r="r" b="b"/>
              <a:pathLst>
                <a:path w="90170" h="90170">
                  <a:moveTo>
                    <a:pt x="89839" y="89839"/>
                  </a:moveTo>
                  <a:lnTo>
                    <a:pt x="0" y="89839"/>
                  </a:lnTo>
                  <a:lnTo>
                    <a:pt x="0" y="0"/>
                  </a:lnTo>
                  <a:lnTo>
                    <a:pt x="89839" y="0"/>
                  </a:lnTo>
                  <a:lnTo>
                    <a:pt x="89839" y="89839"/>
                  </a:lnTo>
                  <a:close/>
                </a:path>
              </a:pathLst>
            </a:custGeom>
            <a:solidFill>
              <a:srgbClr val="33428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1407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30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16" name="Текст 3">
            <a:extLst>
              <a:ext uri="{FF2B5EF4-FFF2-40B4-BE49-F238E27FC236}">
                <a16:creationId xmlns:a16="http://schemas.microsoft.com/office/drawing/2014/main" xmlns="" id="{53AD4C44-512B-4D9D-BC0F-83DD47ECD5BF}"/>
              </a:ext>
            </a:extLst>
          </p:cNvPr>
          <p:cNvSpPr txBox="1">
            <a:spLocks/>
          </p:cNvSpPr>
          <p:nvPr/>
        </p:nvSpPr>
        <p:spPr>
          <a:xfrm>
            <a:off x="371473" y="712709"/>
            <a:ext cx="11092393" cy="84939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b="1" dirty="0"/>
              <a:t>ТИПИЧНЫЕ ОШИБКИ ПРОШЛЫХ ЛЕТ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К ЧЕМУ ПРИВЕДУТ И КАК ПРОВЕРИТЬ?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51F6E0D-6E60-4930-93B8-8B2AEF21D2A6}"/>
              </a:ext>
            </a:extLst>
          </p:cNvPr>
          <p:cNvSpPr txBox="1"/>
          <p:nvPr/>
        </p:nvSpPr>
        <p:spPr>
          <a:xfrm>
            <a:off x="371473" y="2228334"/>
            <a:ext cx="3794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4286"/>
                </a:solidFill>
              </a:rPr>
              <a:t>Отражение в отчете неполной структуры затрат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64E138B-98EF-4024-8DB4-A28B2B61DA6D}"/>
              </a:ext>
            </a:extLst>
          </p:cNvPr>
          <p:cNvSpPr txBox="1"/>
          <p:nvPr/>
        </p:nvSpPr>
        <p:spPr>
          <a:xfrm>
            <a:off x="371474" y="4323381"/>
            <a:ext cx="36247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334286"/>
                </a:solidFill>
              </a:defRPr>
            </a:lvl1pPr>
          </a:lstStyle>
          <a:p>
            <a:r>
              <a:rPr lang="ru-RU" dirty="0"/>
              <a:t>Дублирование расходов на приобретение товаров для перепродажи в расходах на сырье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7316C61A-9682-4769-B10C-6E6745BF60A9}"/>
              </a:ext>
            </a:extLst>
          </p:cNvPr>
          <p:cNvCxnSpPr>
            <a:cxnSpLocks/>
          </p:cNvCxnSpPr>
          <p:nvPr/>
        </p:nvCxnSpPr>
        <p:spPr>
          <a:xfrm>
            <a:off x="501650" y="3929167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32A42A39-2E11-4FA0-B0D4-458B5735F9D6}"/>
              </a:ext>
            </a:extLst>
          </p:cNvPr>
          <p:cNvCxnSpPr>
            <a:cxnSpLocks/>
          </p:cNvCxnSpPr>
          <p:nvPr/>
        </p:nvCxnSpPr>
        <p:spPr>
          <a:xfrm>
            <a:off x="501650" y="6107077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33793FF-3B0C-4F9C-A444-F301A82AE4A3}"/>
              </a:ext>
            </a:extLst>
          </p:cNvPr>
          <p:cNvSpPr txBox="1"/>
          <p:nvPr/>
        </p:nvSpPr>
        <p:spPr>
          <a:xfrm>
            <a:off x="4859867" y="2275076"/>
            <a:ext cx="5943600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Искажение структуры промежуточного потребления отрасли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Распределить затраты по типичным группам, соблюдая долю нераспределенной части 10%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1A67E54-38DF-47B0-B108-A3954886DA24}"/>
              </a:ext>
            </a:extLst>
          </p:cNvPr>
          <p:cNvSpPr txBox="1"/>
          <p:nvPr/>
        </p:nvSpPr>
        <p:spPr>
          <a:xfrm>
            <a:off x="4859867" y="4306448"/>
            <a:ext cx="594360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Искажение структуры промежуточного потребления отрасли; появление отрицательной добавленной стоимости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Удалить товары для перепродажи                          из расходов на сырье</a:t>
            </a:r>
          </a:p>
        </p:txBody>
      </p:sp>
    </p:spTree>
    <p:extLst>
      <p:ext uri="{BB962C8B-B14F-4D97-AF65-F5344CB8AC3E}">
        <p14:creationId xmlns:p14="http://schemas.microsoft.com/office/powerpoint/2010/main" val="402409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31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71475" y="712709"/>
            <a:ext cx="9602258" cy="556188"/>
          </a:xfrm>
        </p:spPr>
        <p:txBody>
          <a:bodyPr/>
          <a:lstStyle/>
          <a:p>
            <a:r>
              <a:rPr lang="ru-RU" b="1" dirty="0"/>
              <a:t>ОБРАТИТЬ ВНИМАНИЕ!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A99271F2-0349-4BC0-B05B-566085C890D1}"/>
              </a:ext>
            </a:extLst>
          </p:cNvPr>
          <p:cNvCxnSpPr>
            <a:cxnSpLocks/>
          </p:cNvCxnSpPr>
          <p:nvPr/>
        </p:nvCxnSpPr>
        <p:spPr>
          <a:xfrm>
            <a:off x="501650" y="3004582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DD629A28-E938-4412-AE48-794D0F4275D5}"/>
              </a:ext>
            </a:extLst>
          </p:cNvPr>
          <p:cNvCxnSpPr>
            <a:cxnSpLocks/>
          </p:cNvCxnSpPr>
          <p:nvPr/>
        </p:nvCxnSpPr>
        <p:spPr>
          <a:xfrm>
            <a:off x="501650" y="4601653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26CAABEE-9C55-4797-A674-84387A2CC50E}"/>
              </a:ext>
            </a:extLst>
          </p:cNvPr>
          <p:cNvCxnSpPr>
            <a:cxnSpLocks/>
          </p:cNvCxnSpPr>
          <p:nvPr/>
        </p:nvCxnSpPr>
        <p:spPr>
          <a:xfrm>
            <a:off x="501650" y="6198724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E419564-870A-49D3-A1B5-69F92AE426C6}"/>
              </a:ext>
            </a:extLst>
          </p:cNvPr>
          <p:cNvSpPr txBox="1"/>
          <p:nvPr/>
        </p:nvSpPr>
        <p:spPr>
          <a:xfrm>
            <a:off x="2107274" y="1614262"/>
            <a:ext cx="87740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4286"/>
                </a:solidFill>
              </a:rPr>
              <a:t>Если заполнена стр. 507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«Продано товаров, приобретенных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перепродажи»</a:t>
            </a:r>
            <a:r>
              <a:rPr lang="ru-RU" sz="2000" b="1" dirty="0">
                <a:solidFill>
                  <a:srgbClr val="334286"/>
                </a:solidFill>
              </a:rPr>
              <a:t>, то </a:t>
            </a:r>
            <a:r>
              <a:rPr lang="ru-RU" sz="2000" b="1" dirty="0" smtClean="0">
                <a:solidFill>
                  <a:srgbClr val="334286"/>
                </a:solidFill>
              </a:rPr>
              <a:t>в разделе 8 должна </a:t>
            </a:r>
            <a:r>
              <a:rPr lang="ru-RU" sz="2000" b="1" dirty="0">
                <a:solidFill>
                  <a:srgbClr val="334286"/>
                </a:solidFill>
              </a:rPr>
              <a:t>быть торговля и проверить, не включены ли они в сырье в </a:t>
            </a:r>
            <a:r>
              <a:rPr lang="ru-RU" sz="2000" b="1" dirty="0" smtClean="0">
                <a:solidFill>
                  <a:srgbClr val="334286"/>
                </a:solidFill>
              </a:rPr>
              <a:t>стр.610</a:t>
            </a:r>
            <a:endParaRPr lang="ru-RU" sz="2000" b="1" dirty="0">
              <a:solidFill>
                <a:srgbClr val="334286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F47E3A5-ED1D-4957-B66B-9CE023606395}"/>
              </a:ext>
            </a:extLst>
          </p:cNvPr>
          <p:cNvSpPr txBox="1"/>
          <p:nvPr/>
        </p:nvSpPr>
        <p:spPr>
          <a:xfrm>
            <a:off x="2107273" y="3258235"/>
            <a:ext cx="95906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334286"/>
                </a:solidFill>
              </a:rPr>
              <a:t>Если заполнена стр. 512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«Продано сырья, материалов, комплектующих изделий, топлива, приобретенных ранее для производства продукции», </a:t>
            </a:r>
          </a:p>
          <a:p>
            <a:pPr lvl="0"/>
            <a:r>
              <a:rPr lang="ru-RU" sz="2000" b="1" dirty="0">
                <a:solidFill>
                  <a:srgbClr val="334286"/>
                </a:solidFill>
              </a:rPr>
              <a:t>то в разделе 8 </a:t>
            </a:r>
            <a:r>
              <a:rPr lang="ru-RU" sz="2000" b="1" dirty="0" smtClean="0">
                <a:solidFill>
                  <a:srgbClr val="334286"/>
                </a:solidFill>
              </a:rPr>
              <a:t>должны </a:t>
            </a:r>
            <a:r>
              <a:rPr lang="ru-RU" sz="2000" b="1" dirty="0">
                <a:solidFill>
                  <a:srgbClr val="334286"/>
                </a:solidFill>
              </a:rPr>
              <a:t>быть </a:t>
            </a:r>
            <a:r>
              <a:rPr lang="ru-RU" sz="2000" b="1" dirty="0" smtClean="0">
                <a:solidFill>
                  <a:srgbClr val="334286"/>
                </a:solidFill>
              </a:rPr>
              <a:t>торговые </a:t>
            </a:r>
            <a:r>
              <a:rPr lang="ru-RU" sz="2000" b="1" dirty="0" err="1" smtClean="0">
                <a:solidFill>
                  <a:srgbClr val="334286"/>
                </a:solidFill>
              </a:rPr>
              <a:t>ОКВЭДы</a:t>
            </a:r>
            <a:endParaRPr lang="ru-RU" sz="2000" b="1" dirty="0">
              <a:solidFill>
                <a:srgbClr val="334286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B01F6C9-8868-45EE-89B6-03A9ED3F2791}"/>
              </a:ext>
            </a:extLst>
          </p:cNvPr>
          <p:cNvSpPr txBox="1"/>
          <p:nvPr/>
        </p:nvSpPr>
        <p:spPr>
          <a:xfrm>
            <a:off x="2107273" y="5046681"/>
            <a:ext cx="95906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334286"/>
                </a:solidFill>
              </a:rPr>
              <a:t>Если торговое предприятие что-либо производит</a:t>
            </a:r>
          </a:p>
          <a:p>
            <a:pPr lvl="0"/>
            <a:r>
              <a:rPr lang="ru-RU" sz="2000" b="1" dirty="0">
                <a:solidFill>
                  <a:srgbClr val="334286"/>
                </a:solidFill>
              </a:rPr>
              <a:t>(печет хлеб, делает салаты</a:t>
            </a:r>
            <a:r>
              <a:rPr lang="ru-RU" sz="2000" b="1" dirty="0" smtClean="0">
                <a:solidFill>
                  <a:srgbClr val="334286"/>
                </a:solidFill>
              </a:rPr>
              <a:t>), </a:t>
            </a:r>
            <a:r>
              <a:rPr lang="ru-RU" sz="2000" b="1" dirty="0">
                <a:solidFill>
                  <a:srgbClr val="334286"/>
                </a:solidFill>
              </a:rPr>
              <a:t>в 8 разделе должно быть производство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E6A922B-F4B0-411F-A86E-A7FD4AE27B0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6193" y="3258235"/>
            <a:ext cx="1080000" cy="108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E544572-A91B-47C5-BE5C-63BBA90AD53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6193" y="1821879"/>
            <a:ext cx="1080000" cy="108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45D6298-5708-4477-9240-B3E2B66DACB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6193" y="4884925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32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16" name="Текст 3">
            <a:extLst>
              <a:ext uri="{FF2B5EF4-FFF2-40B4-BE49-F238E27FC236}">
                <a16:creationId xmlns:a16="http://schemas.microsoft.com/office/drawing/2014/main" xmlns="" id="{428EE567-59F4-4598-B1AC-DB050CF44593}"/>
              </a:ext>
            </a:extLst>
          </p:cNvPr>
          <p:cNvSpPr txBox="1">
            <a:spLocks/>
          </p:cNvSpPr>
          <p:nvPr/>
        </p:nvSpPr>
        <p:spPr>
          <a:xfrm>
            <a:off x="402694" y="643930"/>
            <a:ext cx="11092393" cy="84939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400" b="1" dirty="0" smtClean="0"/>
              <a:t>За консультациями по организационно-методологическим вопросам наблюдения обращаться: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88176B11-71C7-4C22-969F-6378393C6546}"/>
              </a:ext>
            </a:extLst>
          </p:cNvPr>
          <p:cNvCxnSpPr>
            <a:cxnSpLocks/>
          </p:cNvCxnSpPr>
          <p:nvPr/>
        </p:nvCxnSpPr>
        <p:spPr>
          <a:xfrm>
            <a:off x="501650" y="5792093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A31B8D1-8627-49A9-A044-1058569C4F7D}"/>
              </a:ext>
            </a:extLst>
          </p:cNvPr>
          <p:cNvSpPr txBox="1"/>
          <p:nvPr/>
        </p:nvSpPr>
        <p:spPr>
          <a:xfrm>
            <a:off x="501650" y="1842457"/>
            <a:ext cx="100590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Отдел региональных счетов и балансов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Пермьстата</a:t>
            </a: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>
              <a:spcBef>
                <a:spcPts val="600"/>
              </a:spcBef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+7 (342) 233-14-23 доб. 2-49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#</a:t>
            </a: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>
              <a:spcBef>
                <a:spcPts val="600"/>
              </a:spcBef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P59_nac@gks.ru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>
              <a:spcBef>
                <a:spcPts val="600"/>
              </a:spcBef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P59_VorobkaloSN@gks.ru</a:t>
            </a:r>
          </a:p>
          <a:p>
            <a:pPr lvl="0">
              <a:spcBef>
                <a:spcPts val="600"/>
              </a:spcBef>
            </a:pP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Воробкало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Светлана Николаевна</a:t>
            </a:r>
          </a:p>
        </p:txBody>
      </p:sp>
    </p:spTree>
    <p:extLst>
      <p:ext uri="{BB962C8B-B14F-4D97-AF65-F5344CB8AC3E}">
        <p14:creationId xmlns:p14="http://schemas.microsoft.com/office/powerpoint/2010/main" val="8176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1169" y="1582615"/>
            <a:ext cx="7491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Спасибо за внимание!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16923" y="4343400"/>
            <a:ext cx="72272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Пермьстат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hlinkClick r:id="rId2"/>
              </a:rPr>
              <a:t>P59_Permstat@gks.ru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Отдел региональных счетов и балансов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+ 7(342) 233-14-23 доб. 249</a:t>
            </a:r>
            <a:r>
              <a:rPr lang="en-US" dirty="0" smtClean="0">
                <a:solidFill>
                  <a:schemeClr val="bg1"/>
                </a:solidFill>
              </a:rPr>
              <a:t>#   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P59_nac@gks.ru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99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71475" y="712709"/>
            <a:ext cx="11659716" cy="842016"/>
          </a:xfrm>
        </p:spPr>
        <p:txBody>
          <a:bodyPr/>
          <a:lstStyle/>
          <a:p>
            <a:r>
              <a:rPr lang="ru-RU" b="1" dirty="0"/>
              <a:t>КАК ЭТО ВЫГЛЯДИТ?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ТАБЛИЦА РЕСУРСОВ ТОВАРОВ И УСЛУГ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3F7480E9-C14E-4246-A9B1-6A69E0165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18699"/>
              </p:ext>
            </p:extLst>
          </p:nvPr>
        </p:nvGraphicFramePr>
        <p:xfrm>
          <a:off x="371475" y="1554724"/>
          <a:ext cx="11232000" cy="46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Сельское, лесное хозяйство, охота, рыболовство (раздел </a:t>
                      </a:r>
                      <a:r>
                        <a:rPr lang="en-US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</a:t>
                      </a:r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800" b="1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ОКВЭД2</a:t>
                      </a:r>
                      <a:r>
                        <a:rPr lang="en-US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Добыча полезных ископаемых, обрабатывающие производства, электроэнергия, газ, вода </a:t>
                      </a:r>
                      <a:r>
                        <a:rPr lang="ru-RU" sz="800" b="1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разделы </a:t>
                      </a:r>
                      <a:r>
                        <a:rPr lang="en-US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B-E </a:t>
                      </a:r>
                      <a:r>
                        <a:rPr lang="ru-RU" sz="800" b="1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ОКВЭД2</a:t>
                      </a:r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spc="-3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Услуги</a:t>
                      </a:r>
                      <a:endParaRPr lang="en-US" sz="1400" b="1" kern="1200" spc="-3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(разделы </a:t>
                      </a:r>
                      <a:r>
                        <a:rPr lang="en-US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F-S </a:t>
                      </a:r>
                      <a:r>
                        <a:rPr lang="ru-RU" sz="800" b="1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ОКВЭД2</a:t>
                      </a:r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Выпуск</a:t>
                      </a:r>
                      <a:endParaRPr lang="en-US" sz="1400" b="1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(в ОЦ)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Импорт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Ресурсы</a:t>
                      </a:r>
                      <a:endParaRPr lang="en-US" sz="1400" b="1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(в ОЦ)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ТТН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ЧН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Ресурсы</a:t>
                      </a:r>
                      <a:endParaRPr lang="en-US" sz="1400" b="1" kern="1200" baseline="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800" b="1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(в ЦП)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lvl="2" algn="l"/>
                      <a:r>
                        <a:rPr lang="ru-RU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Продукция сельского, лесного и рыбного хозяйства</a:t>
                      </a:r>
                      <a:endParaRPr lang="en-US" sz="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2" algn="l"/>
                      <a:r>
                        <a:rPr lang="ru-RU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(раздел </a:t>
                      </a:r>
                      <a:r>
                        <a:rPr lang="en-US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ОКПД</a:t>
                      </a:r>
                      <a:r>
                        <a:rPr lang="en-US" sz="8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lvl="2" algn="l"/>
                      <a:r>
                        <a:rPr lang="ru-RU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Продукция горнодобывающих,</a:t>
                      </a:r>
                      <a:r>
                        <a:rPr lang="ru-RU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обрабатывающих</a:t>
                      </a:r>
                      <a:r>
                        <a:rPr lang="ru-RU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производств,</a:t>
                      </a:r>
                      <a:r>
                        <a:rPr lang="ru-RU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электроэнергия, газ, вода (разделы </a:t>
                      </a:r>
                      <a:r>
                        <a:rPr lang="en-US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B-E </a:t>
                      </a:r>
                      <a:r>
                        <a:rPr lang="ru-RU" sz="8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ОКПД2</a:t>
                      </a:r>
                      <a:r>
                        <a:rPr lang="en-US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180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220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270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380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lvl="2" algn="l"/>
                      <a:r>
                        <a:rPr lang="ru-RU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Услуги </a:t>
                      </a:r>
                      <a:r>
                        <a:rPr lang="en-US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(разделы </a:t>
                      </a:r>
                      <a:r>
                        <a:rPr lang="en-US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F-S</a:t>
                      </a:r>
                      <a:r>
                        <a:rPr lang="ru-RU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ОКПД2</a:t>
                      </a:r>
                      <a:r>
                        <a:rPr lang="en-US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 lvl="2" algn="l"/>
                      <a:endParaRPr lang="ru-RU" sz="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270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290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290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E1002B"/>
                          </a:solidFill>
                          <a:latin typeface="Arial" pitchFamily="34" charset="0"/>
                          <a:cs typeface="Arial" pitchFamily="34" charset="0"/>
                        </a:rPr>
                        <a:t>-100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lvl="2" algn="l"/>
                      <a:r>
                        <a:rPr lang="ru-RU" sz="2000" b="1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Итого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300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600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670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700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09A3DF0-049F-4951-92A4-259D0E9A381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2274" y="2552359"/>
            <a:ext cx="720000" cy="72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252A58F-ED07-4752-BBA2-74CE38297CC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2274" y="3466759"/>
            <a:ext cx="720000" cy="72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BDD1A4A-4008-47B3-9FDE-98B8DF2DC89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2274" y="4381159"/>
            <a:ext cx="720000" cy="72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051908D-3A40-482B-8571-96F8DEADB5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133" y="5476534"/>
            <a:ext cx="540000" cy="54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30A5D64-180C-42A7-9238-3A6994CC1CAD}"/>
              </a:ext>
            </a:extLst>
          </p:cNvPr>
          <p:cNvSpPr txBox="1"/>
          <p:nvPr/>
        </p:nvSpPr>
        <p:spPr>
          <a:xfrm>
            <a:off x="1527495" y="1554724"/>
            <a:ext cx="958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Отрасли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22274" y="1554725"/>
            <a:ext cx="1926788" cy="82902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4E82AA3-D35A-4EB6-829D-E999ACBBA775}"/>
              </a:ext>
            </a:extLst>
          </p:cNvPr>
          <p:cNvSpPr txBox="1"/>
          <p:nvPr/>
        </p:nvSpPr>
        <p:spPr>
          <a:xfrm>
            <a:off x="313291" y="2075968"/>
            <a:ext cx="1214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Продукты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1439586" y="180184"/>
            <a:ext cx="7096700" cy="526855"/>
            <a:chOff x="1439586" y="180184"/>
            <a:chExt cx="7096700" cy="526855"/>
          </a:xfrm>
        </p:grpSpPr>
        <p:sp>
          <p:nvSpPr>
            <p:cNvPr id="14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2316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2">
              <a:extLst>
                <a:ext uri="{FF2B5EF4-FFF2-40B4-BE49-F238E27FC236}">
                  <a16:creationId xmlns:a16="http://schemas.microsoft.com/office/drawing/2014/main" xmlns="" id="{A0F196C2-1ABD-A84E-BE86-E8C7E35D5D8F}"/>
                </a:ext>
              </a:extLst>
            </p:cNvPr>
            <p:cNvSpPr/>
            <p:nvPr/>
          </p:nvSpPr>
          <p:spPr>
            <a:xfrm>
              <a:off x="8432572" y="180184"/>
              <a:ext cx="103714" cy="103714"/>
            </a:xfrm>
            <a:custGeom>
              <a:avLst/>
              <a:gdLst/>
              <a:ahLst/>
              <a:cxnLst/>
              <a:rect l="l" t="t" r="r" b="b"/>
              <a:pathLst>
                <a:path w="90170" h="90170">
                  <a:moveTo>
                    <a:pt x="89839" y="89839"/>
                  </a:moveTo>
                  <a:lnTo>
                    <a:pt x="0" y="89839"/>
                  </a:lnTo>
                  <a:lnTo>
                    <a:pt x="0" y="0"/>
                  </a:lnTo>
                  <a:lnTo>
                    <a:pt x="89839" y="0"/>
                  </a:lnTo>
                  <a:lnTo>
                    <a:pt x="89839" y="89839"/>
                  </a:lnTo>
                  <a:close/>
                </a:path>
              </a:pathLst>
            </a:custGeom>
            <a:solidFill>
              <a:srgbClr val="33428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19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21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22" name="Группа 21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2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24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54439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4" name="Текст 3"/>
          <p:cNvSpPr txBox="1">
            <a:spLocks/>
          </p:cNvSpPr>
          <p:nvPr/>
        </p:nvSpPr>
        <p:spPr>
          <a:xfrm>
            <a:off x="371474" y="712709"/>
            <a:ext cx="7077076" cy="84939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b="1" dirty="0" smtClean="0"/>
              <a:t>КАК ЭТО ВЫГЛЯДИТ?</a:t>
            </a:r>
            <a:endParaRPr lang="en-US" b="1" dirty="0" smtClean="0"/>
          </a:p>
          <a:p>
            <a:pPr>
              <a:spcBef>
                <a:spcPts val="0"/>
              </a:spcBef>
            </a:pPr>
            <a:r>
              <a:rPr lang="ru-RU" sz="1800" dirty="0" smtClean="0"/>
              <a:t>ТАБЛИЦА ИСПОЛЬЗОВАНИЯ ТОВАРОВ И УСЛУГ</a:t>
            </a:r>
            <a:endParaRPr lang="ru-RU" sz="1800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D53A5C4B-5C09-49BB-9AD7-172937CC4D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603907"/>
              </p:ext>
            </p:extLst>
          </p:nvPr>
        </p:nvGraphicFramePr>
        <p:xfrm>
          <a:off x="371475" y="1554724"/>
          <a:ext cx="11405583" cy="5150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39758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Сельское, лесное хозяйство, охота, рыболовство </a:t>
                      </a:r>
                      <a:endParaRPr lang="en-US" sz="800" b="1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800" b="1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раздел </a:t>
                      </a:r>
                      <a:r>
                        <a:rPr lang="en-US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</a:t>
                      </a:r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800" b="1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ОКВЭД2</a:t>
                      </a:r>
                      <a:r>
                        <a:rPr lang="en-US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Добыча полезных ископаемых, обрабатывающие производства, электроэнергия, газ, </a:t>
                      </a:r>
                      <a:r>
                        <a:rPr lang="ru-RU" sz="800" b="1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вода</a:t>
                      </a:r>
                      <a:endParaRPr lang="en-US" sz="800" b="1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800" b="1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(разделы </a:t>
                      </a:r>
                      <a:r>
                        <a:rPr lang="en-US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B-E </a:t>
                      </a:r>
                      <a:r>
                        <a:rPr lang="ru-RU" sz="800" b="1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ОКВЭД</a:t>
                      </a:r>
                      <a:r>
                        <a:rPr lang="en-US" sz="800" b="1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r>
                        <a:rPr lang="ru-RU" sz="800" b="1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endParaRPr lang="ru-RU" sz="800" b="1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spc="-3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Услуги</a:t>
                      </a:r>
                      <a:endParaRPr lang="en-US" sz="1400" b="1" kern="1200" spc="-3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(разделы </a:t>
                      </a:r>
                      <a:r>
                        <a:rPr lang="en-US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F-S </a:t>
                      </a:r>
                      <a:r>
                        <a:rPr lang="ru-RU" sz="800" b="1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ОКВЭД2</a:t>
                      </a:r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Итого</a:t>
                      </a:r>
                      <a:endParaRPr lang="ru-RU" sz="800" b="1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Конечное </a:t>
                      </a:r>
                      <a:r>
                        <a:rPr lang="ru-RU" sz="1400" b="1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потребление</a:t>
                      </a:r>
                      <a:endParaRPr lang="ru-RU" sz="1400" b="1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Валовое </a:t>
                      </a:r>
                      <a:r>
                        <a:rPr lang="ru-RU" sz="1400" b="1" kern="1200" spc="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накопление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Экспорт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Итого использование</a:t>
                      </a:r>
                      <a:endParaRPr lang="en-US" sz="1400" b="1" kern="1200" baseline="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800" b="1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(в ЦП)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lvl="2" algn="l"/>
                      <a:r>
                        <a:rPr lang="ru-RU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Продукция сельского, лесного и рыбного хозяйства</a:t>
                      </a:r>
                      <a:endParaRPr lang="en-US" sz="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2" algn="l"/>
                      <a:r>
                        <a:rPr lang="ru-RU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(раздел </a:t>
                      </a:r>
                      <a:r>
                        <a:rPr lang="en-US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ОКПД</a:t>
                      </a:r>
                      <a:r>
                        <a:rPr lang="en-US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2</a:t>
                      </a:r>
                      <a:r>
                        <a:rPr lang="ru-RU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lvl="2" algn="l">
                        <a:lnSpc>
                          <a:spcPct val="80000"/>
                        </a:lnSpc>
                      </a:pPr>
                      <a:r>
                        <a:rPr lang="ru-RU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Продукция горнодобывающих,</a:t>
                      </a:r>
                      <a:r>
                        <a:rPr lang="ru-RU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обрабатывающих</a:t>
                      </a:r>
                      <a:r>
                        <a:rPr lang="ru-RU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производств,</a:t>
                      </a:r>
                      <a:r>
                        <a:rPr lang="ru-RU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электроэнергия, газ, </a:t>
                      </a:r>
                      <a:r>
                        <a:rPr lang="ru-RU" sz="8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вода</a:t>
                      </a:r>
                      <a:endParaRPr lang="en-US" sz="800" b="1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2" algn="l">
                        <a:lnSpc>
                          <a:spcPct val="80000"/>
                        </a:lnSpc>
                      </a:pPr>
                      <a:r>
                        <a:rPr lang="ru-RU" sz="8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(разделы </a:t>
                      </a:r>
                      <a:r>
                        <a:rPr lang="en-US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B-E </a:t>
                      </a:r>
                      <a:r>
                        <a:rPr lang="ru-RU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ОКПД 2</a:t>
                      </a:r>
                      <a:r>
                        <a:rPr lang="en-US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140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380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lvl="2" algn="l"/>
                      <a:r>
                        <a:rPr lang="ru-RU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Услуги </a:t>
                      </a:r>
                      <a:r>
                        <a:rPr lang="en-US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(разделы </a:t>
                      </a:r>
                      <a:r>
                        <a:rPr lang="en-US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F-S</a:t>
                      </a:r>
                      <a:r>
                        <a:rPr lang="ru-RU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ОКПД 2</a:t>
                      </a:r>
                      <a:r>
                        <a:rPr lang="en-US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 lvl="2" algn="l"/>
                      <a:endParaRPr lang="ru-RU" sz="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lvl="2" algn="l"/>
                      <a:r>
                        <a:rPr lang="ru-RU" sz="2000" b="1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Итого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280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220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700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lvl="2" algn="l"/>
                      <a:r>
                        <a:rPr lang="ru-RU" sz="2000" b="1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ДС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210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320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50764365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lvl="2" algn="l"/>
                      <a:r>
                        <a:rPr lang="ru-RU" sz="2000" b="1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Выпуск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600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76400178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89E7EE0-6E6E-48B3-9C15-C71CD2DEE07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069" y="2523784"/>
            <a:ext cx="540000" cy="54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B26D66E-38D0-4290-A174-A3ED1A181CC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069" y="3282323"/>
            <a:ext cx="540000" cy="54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3AB8026-0DA4-4691-93E4-9722794E3B2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069" y="4040862"/>
            <a:ext cx="540000" cy="54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57FCBB7-D03E-4559-B7D7-745956E4C5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069" y="4799401"/>
            <a:ext cx="360000" cy="36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B22FBBF-94D5-471A-9CD2-E848F5A9CE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069" y="5377940"/>
            <a:ext cx="540000" cy="540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61357C8-396E-4C49-8DB0-82B166C6AB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069" y="6136481"/>
            <a:ext cx="540000" cy="54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5A22D54-E765-4C4E-BB56-9F3FF8546D63}"/>
              </a:ext>
            </a:extLst>
          </p:cNvPr>
          <p:cNvSpPr txBox="1"/>
          <p:nvPr/>
        </p:nvSpPr>
        <p:spPr>
          <a:xfrm>
            <a:off x="1527495" y="1554724"/>
            <a:ext cx="958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Отрасли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43565" y="1565481"/>
            <a:ext cx="1926788" cy="82902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D121EAD-8341-4E40-9F1B-74F1FBD98FD4}"/>
              </a:ext>
            </a:extLst>
          </p:cNvPr>
          <p:cNvSpPr txBox="1"/>
          <p:nvPr/>
        </p:nvSpPr>
        <p:spPr>
          <a:xfrm>
            <a:off x="313291" y="2075968"/>
            <a:ext cx="1214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Продукты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1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2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21" name="Группа 2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2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2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9618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71474" y="712709"/>
            <a:ext cx="11326415" cy="556188"/>
          </a:xfrm>
        </p:spPr>
        <p:txBody>
          <a:bodyPr/>
          <a:lstStyle/>
          <a:p>
            <a:r>
              <a:rPr lang="ru-RU" b="1" dirty="0"/>
              <a:t>РАЗРАБОТКА НОМЕНКЛАТУР ОТРАСЛЕЙ И ПРОДУКТОВ ТРИ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18F4C08-7BDD-4A46-8AD1-DC3D1E22FD26}"/>
              </a:ext>
            </a:extLst>
          </p:cNvPr>
          <p:cNvSpPr txBox="1"/>
          <p:nvPr/>
        </p:nvSpPr>
        <p:spPr>
          <a:xfrm>
            <a:off x="371474" y="153406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4286"/>
                </a:solidFill>
              </a:rPr>
              <a:t>Общероссийские классификаторы: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38DBC52-E975-4678-923D-1D95A57B7FBD}"/>
              </a:ext>
            </a:extLst>
          </p:cNvPr>
          <p:cNvSpPr txBox="1"/>
          <p:nvPr/>
        </p:nvSpPr>
        <p:spPr>
          <a:xfrm>
            <a:off x="1743072" y="2099395"/>
            <a:ext cx="21505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334286"/>
                </a:solidFill>
              </a:rPr>
              <a:t>ОКВЭД</a:t>
            </a:r>
            <a:r>
              <a:rPr lang="en-US" sz="2400" b="1" dirty="0" smtClean="0">
                <a:solidFill>
                  <a:srgbClr val="334286"/>
                </a:solidFill>
              </a:rPr>
              <a:t> </a:t>
            </a:r>
            <a:r>
              <a:rPr lang="ru-RU" sz="2400" b="1" dirty="0" smtClean="0">
                <a:solidFill>
                  <a:srgbClr val="334286"/>
                </a:solidFill>
              </a:rPr>
              <a:t>2</a:t>
            </a:r>
            <a:endParaRPr lang="ru-RU" sz="2400" b="1" dirty="0">
              <a:solidFill>
                <a:srgbClr val="334286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95907" y="2099395"/>
            <a:ext cx="1562328" cy="1687052"/>
            <a:chOff x="295907" y="2099395"/>
            <a:chExt cx="1562328" cy="1687052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xmlns="" id="{70F77605-D813-451A-9C75-85C05A2CB748}"/>
                </a:ext>
              </a:extLst>
            </p:cNvPr>
            <p:cNvGrpSpPr/>
            <p:nvPr/>
          </p:nvGrpSpPr>
          <p:grpSpPr>
            <a:xfrm>
              <a:off x="450850" y="2099395"/>
              <a:ext cx="720000" cy="720000"/>
              <a:chOff x="-138113" y="2613280"/>
              <a:chExt cx="720000" cy="720000"/>
            </a:xfrm>
          </p:grpSpPr>
          <p:pic>
            <p:nvPicPr>
              <p:cNvPr id="21" name="Рисунок 20">
                <a:extLst>
                  <a:ext uri="{FF2B5EF4-FFF2-40B4-BE49-F238E27FC236}">
                    <a16:creationId xmlns:a16="http://schemas.microsoft.com/office/drawing/2014/main" xmlns="" id="{B438321C-FC12-44E5-8450-CD967CCCCB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-138113" y="2613280"/>
                <a:ext cx="720000" cy="720000"/>
              </a:xfrm>
              <a:prstGeom prst="rect">
                <a:avLst/>
              </a:prstGeom>
            </p:spPr>
          </p:pic>
          <p:sp>
            <p:nvSpPr>
              <p:cNvPr id="22" name="Овал 21">
                <a:extLst>
                  <a:ext uri="{FF2B5EF4-FFF2-40B4-BE49-F238E27FC236}">
                    <a16:creationId xmlns:a16="http://schemas.microsoft.com/office/drawing/2014/main" xmlns="" id="{A7E8FC2B-353D-449E-A49F-C0FDE98143FA}"/>
                  </a:ext>
                </a:extLst>
              </p:cNvPr>
              <p:cNvSpPr/>
              <p:nvPr/>
            </p:nvSpPr>
            <p:spPr>
              <a:xfrm>
                <a:off x="-7076" y="2744317"/>
                <a:ext cx="457926" cy="4579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A7A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xmlns="" id="{118E9F75-9E43-43FF-98B0-271DE053B7D8}"/>
                </a:ext>
              </a:extLst>
            </p:cNvPr>
            <p:cNvGrpSpPr/>
            <p:nvPr/>
          </p:nvGrpSpPr>
          <p:grpSpPr>
            <a:xfrm>
              <a:off x="997672" y="2437198"/>
              <a:ext cx="720000" cy="720000"/>
              <a:chOff x="-138113" y="2613280"/>
              <a:chExt cx="720000" cy="720000"/>
            </a:xfrm>
          </p:grpSpPr>
          <p:pic>
            <p:nvPicPr>
              <p:cNvPr id="19" name="Рисунок 18">
                <a:extLst>
                  <a:ext uri="{FF2B5EF4-FFF2-40B4-BE49-F238E27FC236}">
                    <a16:creationId xmlns:a16="http://schemas.microsoft.com/office/drawing/2014/main" xmlns="" id="{D2F9033B-3A83-4A8F-B7D0-277F06A2E5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-138113" y="2613280"/>
                <a:ext cx="720000" cy="720000"/>
              </a:xfrm>
              <a:prstGeom prst="rect">
                <a:avLst/>
              </a:prstGeom>
            </p:spPr>
          </p:pic>
          <p:sp>
            <p:nvSpPr>
              <p:cNvPr id="20" name="Овал 19">
                <a:extLst>
                  <a:ext uri="{FF2B5EF4-FFF2-40B4-BE49-F238E27FC236}">
                    <a16:creationId xmlns:a16="http://schemas.microsoft.com/office/drawing/2014/main" xmlns="" id="{20A4DE45-592C-46B7-BD05-F75A2C0ED8CB}"/>
                  </a:ext>
                </a:extLst>
              </p:cNvPr>
              <p:cNvSpPr/>
              <p:nvPr/>
            </p:nvSpPr>
            <p:spPr>
              <a:xfrm>
                <a:off x="-7076" y="2744317"/>
                <a:ext cx="457926" cy="4579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A7A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xmlns="" id="{E43B08EC-FDC4-4B64-98D9-0B7400BB4B41}"/>
                </a:ext>
              </a:extLst>
            </p:cNvPr>
            <p:cNvGrpSpPr/>
            <p:nvPr/>
          </p:nvGrpSpPr>
          <p:grpSpPr>
            <a:xfrm>
              <a:off x="1138235" y="3066447"/>
              <a:ext cx="720000" cy="720000"/>
              <a:chOff x="-138113" y="2613280"/>
              <a:chExt cx="720000" cy="720000"/>
            </a:xfrm>
          </p:grpSpPr>
          <p:pic>
            <p:nvPicPr>
              <p:cNvPr id="17" name="Рисунок 16">
                <a:extLst>
                  <a:ext uri="{FF2B5EF4-FFF2-40B4-BE49-F238E27FC236}">
                    <a16:creationId xmlns:a16="http://schemas.microsoft.com/office/drawing/2014/main" xmlns="" id="{D40B705C-1DDC-4E1C-BB31-E001EADC0D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-138113" y="2613280"/>
                <a:ext cx="720000" cy="720000"/>
              </a:xfrm>
              <a:prstGeom prst="rect">
                <a:avLst/>
              </a:prstGeom>
            </p:spPr>
          </p:pic>
          <p:sp>
            <p:nvSpPr>
              <p:cNvPr id="18" name="Овал 17">
                <a:extLst>
                  <a:ext uri="{FF2B5EF4-FFF2-40B4-BE49-F238E27FC236}">
                    <a16:creationId xmlns:a16="http://schemas.microsoft.com/office/drawing/2014/main" xmlns="" id="{135E0B60-78BB-412B-90FE-0D095CF8630F}"/>
                  </a:ext>
                </a:extLst>
              </p:cNvPr>
              <p:cNvSpPr/>
              <p:nvPr/>
            </p:nvSpPr>
            <p:spPr>
              <a:xfrm>
                <a:off x="-7076" y="2744317"/>
                <a:ext cx="457926" cy="4579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A7A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xmlns="" id="{219E82CC-1291-48A5-9872-4F324ECF9613}"/>
                </a:ext>
              </a:extLst>
            </p:cNvPr>
            <p:cNvGrpSpPr/>
            <p:nvPr/>
          </p:nvGrpSpPr>
          <p:grpSpPr>
            <a:xfrm>
              <a:off x="295907" y="2733214"/>
              <a:ext cx="720000" cy="720000"/>
              <a:chOff x="-138113" y="2613280"/>
              <a:chExt cx="720000" cy="720000"/>
            </a:xfrm>
          </p:grpSpPr>
          <p:pic>
            <p:nvPicPr>
              <p:cNvPr id="15" name="Рисунок 14">
                <a:extLst>
                  <a:ext uri="{FF2B5EF4-FFF2-40B4-BE49-F238E27FC236}">
                    <a16:creationId xmlns:a16="http://schemas.microsoft.com/office/drawing/2014/main" xmlns="" id="{3571A94E-FF14-4064-A61D-CD1579AEFD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-138113" y="2613280"/>
                <a:ext cx="720000" cy="720000"/>
              </a:xfrm>
              <a:prstGeom prst="rect">
                <a:avLst/>
              </a:prstGeom>
            </p:spPr>
          </p:pic>
          <p:sp>
            <p:nvSpPr>
              <p:cNvPr id="16" name="Овал 15">
                <a:extLst>
                  <a:ext uri="{FF2B5EF4-FFF2-40B4-BE49-F238E27FC236}">
                    <a16:creationId xmlns:a16="http://schemas.microsoft.com/office/drawing/2014/main" xmlns="" id="{66DE1772-66B3-4F12-A172-50610B3BEF22}"/>
                  </a:ext>
                </a:extLst>
              </p:cNvPr>
              <p:cNvSpPr/>
              <p:nvPr/>
            </p:nvSpPr>
            <p:spPr>
              <a:xfrm>
                <a:off x="-7076" y="2744317"/>
                <a:ext cx="457926" cy="4579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A7A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5E01C7B8-26D1-4AE2-B888-58B08EC20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79425" y="2900352"/>
              <a:ext cx="360000" cy="360000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54F36A4B-C187-4BDD-ABEB-13D4F2462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28147" y="2257198"/>
              <a:ext cx="360000" cy="360000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0B599262-D588-4339-86A3-7F81C5260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80375" y="2615860"/>
              <a:ext cx="360000" cy="360000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1743072" y="2546191"/>
            <a:ext cx="2980266" cy="1765330"/>
            <a:chOff x="1743072" y="2546191"/>
            <a:chExt cx="2980266" cy="1765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74E4BA2F-7DD1-4988-AAE7-03D7B1C22EA4}"/>
                </a:ext>
              </a:extLst>
            </p:cNvPr>
            <p:cNvSpPr txBox="1"/>
            <p:nvPr/>
          </p:nvSpPr>
          <p:spPr>
            <a:xfrm>
              <a:off x="1743072" y="2546191"/>
              <a:ext cx="164496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US" sz="5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&gt;</a:t>
              </a:r>
              <a:r>
                <a:rPr lang="ru-RU" sz="5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</a:t>
              </a:r>
              <a:r>
                <a:rPr lang="ru-RU" sz="38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,7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9E8B809F-9236-4FF8-9D76-C660613CCEB6}"/>
                </a:ext>
              </a:extLst>
            </p:cNvPr>
            <p:cNvSpPr txBox="1"/>
            <p:nvPr/>
          </p:nvSpPr>
          <p:spPr>
            <a:xfrm>
              <a:off x="3063871" y="2797198"/>
              <a:ext cx="165946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тыс. видов деятельности </a:t>
              </a:r>
            </a:p>
          </p:txBody>
        </p: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xmlns="" id="{2C952411-6DBE-4977-BC6B-36C3C68B4C82}"/>
                </a:ext>
              </a:extLst>
            </p:cNvPr>
            <p:cNvGrpSpPr/>
            <p:nvPr/>
          </p:nvGrpSpPr>
          <p:grpSpPr>
            <a:xfrm>
              <a:off x="2361138" y="3585592"/>
              <a:ext cx="575733" cy="725929"/>
              <a:chOff x="5121802" y="5336088"/>
              <a:chExt cx="575733" cy="725929"/>
            </a:xfrm>
          </p:grpSpPr>
          <p:sp>
            <p:nvSpPr>
              <p:cNvPr id="27" name="Стрелка: шеврон 11">
                <a:extLst>
                  <a:ext uri="{FF2B5EF4-FFF2-40B4-BE49-F238E27FC236}">
                    <a16:creationId xmlns:a16="http://schemas.microsoft.com/office/drawing/2014/main" xmlns="" id="{F97B696E-4163-4A20-9BED-1842F8577252}"/>
                  </a:ext>
                </a:extLst>
              </p:cNvPr>
              <p:cNvSpPr/>
              <p:nvPr/>
            </p:nvSpPr>
            <p:spPr>
              <a:xfrm rot="5400000">
                <a:off x="5272961" y="5184929"/>
                <a:ext cx="273416" cy="575733"/>
              </a:xfrm>
              <a:prstGeom prst="chevro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Стрелка: шеврон 40">
                <a:extLst>
                  <a:ext uri="{FF2B5EF4-FFF2-40B4-BE49-F238E27FC236}">
                    <a16:creationId xmlns:a16="http://schemas.microsoft.com/office/drawing/2014/main" xmlns="" id="{DF54922F-4CAB-4620-98E8-D398E4F9CE94}"/>
                  </a:ext>
                </a:extLst>
              </p:cNvPr>
              <p:cNvSpPr/>
              <p:nvPr/>
            </p:nvSpPr>
            <p:spPr>
              <a:xfrm rot="5400000">
                <a:off x="5272961" y="5411185"/>
                <a:ext cx="273416" cy="575733"/>
              </a:xfrm>
              <a:prstGeom prst="chevr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Стрелка: шеврон 41">
                <a:extLst>
                  <a:ext uri="{FF2B5EF4-FFF2-40B4-BE49-F238E27FC236}">
                    <a16:creationId xmlns:a16="http://schemas.microsoft.com/office/drawing/2014/main" xmlns="" id="{3D5D27F6-B4A2-423F-A171-1AA318A87873}"/>
                  </a:ext>
                </a:extLst>
              </p:cNvPr>
              <p:cNvSpPr/>
              <p:nvPr/>
            </p:nvSpPr>
            <p:spPr>
              <a:xfrm rot="5400000">
                <a:off x="5272961" y="5637442"/>
                <a:ext cx="273416" cy="575733"/>
              </a:xfrm>
              <a:prstGeom prst="chevron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0" name="Группа 29"/>
          <p:cNvGrpSpPr/>
          <p:nvPr/>
        </p:nvGrpSpPr>
        <p:grpSpPr>
          <a:xfrm>
            <a:off x="6467474" y="2099395"/>
            <a:ext cx="4284132" cy="2212126"/>
            <a:chOff x="6467474" y="2099395"/>
            <a:chExt cx="4284132" cy="221212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C0671226-67FE-455D-AAAB-BBC364356B25}"/>
                </a:ext>
              </a:extLst>
            </p:cNvPr>
            <p:cNvSpPr txBox="1"/>
            <p:nvPr/>
          </p:nvSpPr>
          <p:spPr>
            <a:xfrm>
              <a:off x="7771340" y="2099395"/>
              <a:ext cx="215053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rgbClr val="334286"/>
                  </a:solidFill>
                </a:rPr>
                <a:t>ОКПД</a:t>
              </a:r>
              <a:r>
                <a:rPr lang="en-US" sz="2400" b="1" dirty="0" smtClean="0">
                  <a:solidFill>
                    <a:srgbClr val="334286"/>
                  </a:solidFill>
                </a:rPr>
                <a:t> </a:t>
              </a:r>
              <a:r>
                <a:rPr lang="ru-RU" sz="2400" b="1" dirty="0" smtClean="0">
                  <a:solidFill>
                    <a:srgbClr val="334286"/>
                  </a:solidFill>
                </a:rPr>
                <a:t>2</a:t>
              </a:r>
              <a:endParaRPr lang="ru-RU" sz="2400" b="1" dirty="0">
                <a:solidFill>
                  <a:srgbClr val="334286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1F830AC4-A3CF-406F-8FC7-C416EA2B1F41}"/>
                </a:ext>
              </a:extLst>
            </p:cNvPr>
            <p:cNvSpPr txBox="1"/>
            <p:nvPr/>
          </p:nvSpPr>
          <p:spPr>
            <a:xfrm>
              <a:off x="7771340" y="2546191"/>
              <a:ext cx="164496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US" sz="5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&gt;</a:t>
              </a:r>
              <a:r>
                <a:rPr lang="ru-RU" sz="5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19</a:t>
              </a:r>
              <a:endParaRPr lang="ru-RU" sz="3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C174380D-41F7-427D-9D3F-0F01FBC048FE}"/>
                </a:ext>
              </a:extLst>
            </p:cNvPr>
            <p:cNvSpPr txBox="1"/>
            <p:nvPr/>
          </p:nvSpPr>
          <p:spPr>
            <a:xfrm>
              <a:off x="9092139" y="2797198"/>
              <a:ext cx="165946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тыс. видов продуктов </a:t>
              </a:r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xmlns="" id="{6F2A5946-2E52-43FD-9B86-3B9330F8E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467474" y="2257198"/>
              <a:ext cx="1080000" cy="1080000"/>
            </a:xfrm>
            <a:prstGeom prst="rect">
              <a:avLst/>
            </a:prstGeom>
          </p:spPr>
        </p:pic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xmlns="" id="{5C313982-04F0-4E1C-8F26-A74792D31556}"/>
                </a:ext>
              </a:extLst>
            </p:cNvPr>
            <p:cNvGrpSpPr/>
            <p:nvPr/>
          </p:nvGrpSpPr>
          <p:grpSpPr>
            <a:xfrm>
              <a:off x="8360857" y="3585592"/>
              <a:ext cx="575733" cy="725929"/>
              <a:chOff x="5121802" y="5336088"/>
              <a:chExt cx="575733" cy="725929"/>
            </a:xfrm>
          </p:grpSpPr>
          <p:sp>
            <p:nvSpPr>
              <p:cNvPr id="36" name="Стрелка: шеврон 43">
                <a:extLst>
                  <a:ext uri="{FF2B5EF4-FFF2-40B4-BE49-F238E27FC236}">
                    <a16:creationId xmlns:a16="http://schemas.microsoft.com/office/drawing/2014/main" xmlns="" id="{76D432B5-8A53-43BC-8FF4-36C1B3F4DD2F}"/>
                  </a:ext>
                </a:extLst>
              </p:cNvPr>
              <p:cNvSpPr/>
              <p:nvPr/>
            </p:nvSpPr>
            <p:spPr>
              <a:xfrm rot="5400000">
                <a:off x="5272961" y="5184929"/>
                <a:ext cx="273416" cy="575733"/>
              </a:xfrm>
              <a:prstGeom prst="chevro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Стрелка: шеврон 44">
                <a:extLst>
                  <a:ext uri="{FF2B5EF4-FFF2-40B4-BE49-F238E27FC236}">
                    <a16:creationId xmlns:a16="http://schemas.microsoft.com/office/drawing/2014/main" xmlns="" id="{B427456B-DEED-4204-8C59-38DF07F4720C}"/>
                  </a:ext>
                </a:extLst>
              </p:cNvPr>
              <p:cNvSpPr/>
              <p:nvPr/>
            </p:nvSpPr>
            <p:spPr>
              <a:xfrm rot="5400000">
                <a:off x="5272961" y="5411185"/>
                <a:ext cx="273416" cy="575733"/>
              </a:xfrm>
              <a:prstGeom prst="chevr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Стрелка: шеврон 45">
                <a:extLst>
                  <a:ext uri="{FF2B5EF4-FFF2-40B4-BE49-F238E27FC236}">
                    <a16:creationId xmlns:a16="http://schemas.microsoft.com/office/drawing/2014/main" xmlns="" id="{6D906AFA-325E-45AD-BDD5-78D22869BD61}"/>
                  </a:ext>
                </a:extLst>
              </p:cNvPr>
              <p:cNvSpPr/>
              <p:nvPr/>
            </p:nvSpPr>
            <p:spPr>
              <a:xfrm rot="5400000">
                <a:off x="5272961" y="5637442"/>
                <a:ext cx="273416" cy="575733"/>
              </a:xfrm>
              <a:prstGeom prst="chevron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FBC9D44-27E7-4871-878B-B40068E5DB2F}"/>
              </a:ext>
            </a:extLst>
          </p:cNvPr>
          <p:cNvSpPr txBox="1"/>
          <p:nvPr/>
        </p:nvSpPr>
        <p:spPr>
          <a:xfrm>
            <a:off x="371473" y="4412373"/>
            <a:ext cx="89394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4286"/>
                </a:solidFill>
              </a:rPr>
              <a:t>Агрегация классификаторов для разработки ТРИ </a:t>
            </a:r>
            <a:r>
              <a:rPr lang="ru-RU" sz="2400" b="1" dirty="0" smtClean="0">
                <a:solidFill>
                  <a:srgbClr val="334286"/>
                </a:solidFill>
              </a:rPr>
              <a:t>2021: </a:t>
            </a:r>
            <a:endParaRPr lang="ru-RU" sz="2400" b="1" dirty="0">
              <a:solidFill>
                <a:srgbClr val="334286"/>
              </a:solidFill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295907" y="4970023"/>
            <a:ext cx="4427431" cy="1687052"/>
            <a:chOff x="295907" y="4970023"/>
            <a:chExt cx="4427431" cy="168705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BF39EB35-3F15-49A2-BE43-08A7AA68DD6A}"/>
                </a:ext>
              </a:extLst>
            </p:cNvPr>
            <p:cNvSpPr txBox="1"/>
            <p:nvPr/>
          </p:nvSpPr>
          <p:spPr>
            <a:xfrm>
              <a:off x="1743072" y="4977701"/>
              <a:ext cx="215053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rgbClr val="334286"/>
                  </a:solidFill>
                </a:rPr>
                <a:t>ОКВЭД</a:t>
              </a:r>
              <a:r>
                <a:rPr lang="en-US" sz="2400" b="1" dirty="0" smtClean="0">
                  <a:solidFill>
                    <a:srgbClr val="334286"/>
                  </a:solidFill>
                </a:rPr>
                <a:t> </a:t>
              </a:r>
              <a:r>
                <a:rPr lang="ru-RU" sz="2400" b="1" dirty="0" smtClean="0">
                  <a:solidFill>
                    <a:srgbClr val="334286"/>
                  </a:solidFill>
                </a:rPr>
                <a:t>2</a:t>
              </a:r>
              <a:endParaRPr lang="ru-RU" sz="2400" b="1" dirty="0">
                <a:solidFill>
                  <a:srgbClr val="334286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6C082114-C41F-4DD6-A31C-DE0AFF576307}"/>
                </a:ext>
              </a:extLst>
            </p:cNvPr>
            <p:cNvSpPr txBox="1"/>
            <p:nvPr/>
          </p:nvSpPr>
          <p:spPr>
            <a:xfrm>
              <a:off x="1743072" y="5424497"/>
              <a:ext cx="164496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ru-RU" sz="5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134</a:t>
              </a:r>
              <a:endParaRPr lang="ru-RU" sz="3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98D4212C-DBC7-4F22-B75D-EC9FC641EB2E}"/>
                </a:ext>
              </a:extLst>
            </p:cNvPr>
            <p:cNvSpPr txBox="1"/>
            <p:nvPr/>
          </p:nvSpPr>
          <p:spPr>
            <a:xfrm>
              <a:off x="3063871" y="5675504"/>
              <a:ext cx="165946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отрасли</a:t>
              </a:r>
            </a:p>
          </p:txBody>
        </p:sp>
        <p:grpSp>
          <p:nvGrpSpPr>
            <p:cNvPr id="44" name="Группа 43">
              <a:extLst>
                <a:ext uri="{FF2B5EF4-FFF2-40B4-BE49-F238E27FC236}">
                  <a16:creationId xmlns:a16="http://schemas.microsoft.com/office/drawing/2014/main" xmlns="" id="{53A67A1F-0D67-4E81-A109-F0CB761C9F68}"/>
                </a:ext>
              </a:extLst>
            </p:cNvPr>
            <p:cNvGrpSpPr/>
            <p:nvPr/>
          </p:nvGrpSpPr>
          <p:grpSpPr>
            <a:xfrm>
              <a:off x="295907" y="4970023"/>
              <a:ext cx="1562328" cy="1687052"/>
              <a:chOff x="295907" y="4970023"/>
              <a:chExt cx="1562328" cy="1687052"/>
            </a:xfrm>
          </p:grpSpPr>
          <p:grpSp>
            <p:nvGrpSpPr>
              <p:cNvPr id="45" name="Группа 44">
                <a:extLst>
                  <a:ext uri="{FF2B5EF4-FFF2-40B4-BE49-F238E27FC236}">
                    <a16:creationId xmlns:a16="http://schemas.microsoft.com/office/drawing/2014/main" xmlns="" id="{6DA3EF81-4A8D-41E6-AE39-3A35F3188170}"/>
                  </a:ext>
                </a:extLst>
              </p:cNvPr>
              <p:cNvGrpSpPr/>
              <p:nvPr/>
            </p:nvGrpSpPr>
            <p:grpSpPr>
              <a:xfrm>
                <a:off x="450850" y="4970023"/>
                <a:ext cx="720000" cy="720000"/>
                <a:chOff x="-138113" y="2613280"/>
                <a:chExt cx="720000" cy="720000"/>
              </a:xfrm>
            </p:grpSpPr>
            <p:pic>
              <p:nvPicPr>
                <p:cNvPr id="59" name="Рисунок 58">
                  <a:extLst>
                    <a:ext uri="{FF2B5EF4-FFF2-40B4-BE49-F238E27FC236}">
                      <a16:creationId xmlns:a16="http://schemas.microsoft.com/office/drawing/2014/main" xmlns="" id="{AC8D13FF-BB71-4C01-817E-60F2E65054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-138113" y="2613280"/>
                  <a:ext cx="720000" cy="720000"/>
                </a:xfrm>
                <a:prstGeom prst="rect">
                  <a:avLst/>
                </a:prstGeom>
              </p:spPr>
            </p:pic>
            <p:sp>
              <p:nvSpPr>
                <p:cNvPr id="60" name="Овал 59">
                  <a:extLst>
                    <a:ext uri="{FF2B5EF4-FFF2-40B4-BE49-F238E27FC236}">
                      <a16:creationId xmlns:a16="http://schemas.microsoft.com/office/drawing/2014/main" xmlns="" id="{334B6584-52E2-4BDA-B746-56A07BAF1D13}"/>
                    </a:ext>
                  </a:extLst>
                </p:cNvPr>
                <p:cNvSpPr/>
                <p:nvPr/>
              </p:nvSpPr>
              <p:spPr>
                <a:xfrm>
                  <a:off x="-7076" y="2744317"/>
                  <a:ext cx="457926" cy="45792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7A7A7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46" name="Группа 45">
                <a:extLst>
                  <a:ext uri="{FF2B5EF4-FFF2-40B4-BE49-F238E27FC236}">
                    <a16:creationId xmlns:a16="http://schemas.microsoft.com/office/drawing/2014/main" xmlns="" id="{584A39D5-8F9D-491F-BB62-C533787FA2CB}"/>
                  </a:ext>
                </a:extLst>
              </p:cNvPr>
              <p:cNvGrpSpPr/>
              <p:nvPr/>
            </p:nvGrpSpPr>
            <p:grpSpPr>
              <a:xfrm>
                <a:off x="997672" y="5307826"/>
                <a:ext cx="720000" cy="720000"/>
                <a:chOff x="-138113" y="2613280"/>
                <a:chExt cx="720000" cy="720000"/>
              </a:xfrm>
            </p:grpSpPr>
            <p:pic>
              <p:nvPicPr>
                <p:cNvPr id="57" name="Рисунок 56">
                  <a:extLst>
                    <a:ext uri="{FF2B5EF4-FFF2-40B4-BE49-F238E27FC236}">
                      <a16:creationId xmlns:a16="http://schemas.microsoft.com/office/drawing/2014/main" xmlns="" id="{E86E3678-0317-4785-A7EE-EA691A78A1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-138113" y="2613280"/>
                  <a:ext cx="720000" cy="720000"/>
                </a:xfrm>
                <a:prstGeom prst="rect">
                  <a:avLst/>
                </a:prstGeom>
              </p:spPr>
            </p:pic>
            <p:sp>
              <p:nvSpPr>
                <p:cNvPr id="58" name="Овал 57">
                  <a:extLst>
                    <a:ext uri="{FF2B5EF4-FFF2-40B4-BE49-F238E27FC236}">
                      <a16:creationId xmlns:a16="http://schemas.microsoft.com/office/drawing/2014/main" xmlns="" id="{1CDDE872-2431-49EC-B57F-C1A85C9216F2}"/>
                    </a:ext>
                  </a:extLst>
                </p:cNvPr>
                <p:cNvSpPr/>
                <p:nvPr/>
              </p:nvSpPr>
              <p:spPr>
                <a:xfrm>
                  <a:off x="-7076" y="2744317"/>
                  <a:ext cx="457926" cy="45792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7A7A7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47" name="Группа 46">
                <a:extLst>
                  <a:ext uri="{FF2B5EF4-FFF2-40B4-BE49-F238E27FC236}">
                    <a16:creationId xmlns:a16="http://schemas.microsoft.com/office/drawing/2014/main" xmlns="" id="{995EA9F7-562F-4BEA-B072-48D2477313BB}"/>
                  </a:ext>
                </a:extLst>
              </p:cNvPr>
              <p:cNvGrpSpPr/>
              <p:nvPr/>
            </p:nvGrpSpPr>
            <p:grpSpPr>
              <a:xfrm>
                <a:off x="1138235" y="5937075"/>
                <a:ext cx="720000" cy="720000"/>
                <a:chOff x="-138113" y="2613280"/>
                <a:chExt cx="720000" cy="720000"/>
              </a:xfrm>
            </p:grpSpPr>
            <p:pic>
              <p:nvPicPr>
                <p:cNvPr id="55" name="Рисунок 54">
                  <a:extLst>
                    <a:ext uri="{FF2B5EF4-FFF2-40B4-BE49-F238E27FC236}">
                      <a16:creationId xmlns:a16="http://schemas.microsoft.com/office/drawing/2014/main" xmlns="" id="{317FBFDC-0C4B-4E5D-B52F-AE260859F3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-138113" y="2613280"/>
                  <a:ext cx="720000" cy="720000"/>
                </a:xfrm>
                <a:prstGeom prst="rect">
                  <a:avLst/>
                </a:prstGeom>
              </p:spPr>
            </p:pic>
            <p:sp>
              <p:nvSpPr>
                <p:cNvPr id="56" name="Овал 55">
                  <a:extLst>
                    <a:ext uri="{FF2B5EF4-FFF2-40B4-BE49-F238E27FC236}">
                      <a16:creationId xmlns:a16="http://schemas.microsoft.com/office/drawing/2014/main" xmlns="" id="{0ACCD734-0787-4C6D-B28E-6B4660AA2CBC}"/>
                    </a:ext>
                  </a:extLst>
                </p:cNvPr>
                <p:cNvSpPr/>
                <p:nvPr/>
              </p:nvSpPr>
              <p:spPr>
                <a:xfrm>
                  <a:off x="-7076" y="2744317"/>
                  <a:ext cx="457926" cy="45792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7A7A7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48" name="Группа 47">
                <a:extLst>
                  <a:ext uri="{FF2B5EF4-FFF2-40B4-BE49-F238E27FC236}">
                    <a16:creationId xmlns:a16="http://schemas.microsoft.com/office/drawing/2014/main" xmlns="" id="{509A4CBB-BA02-4BFD-8363-E19C176F6C4E}"/>
                  </a:ext>
                </a:extLst>
              </p:cNvPr>
              <p:cNvGrpSpPr/>
              <p:nvPr/>
            </p:nvGrpSpPr>
            <p:grpSpPr>
              <a:xfrm>
                <a:off x="295907" y="5603842"/>
                <a:ext cx="720000" cy="720000"/>
                <a:chOff x="-138113" y="2613280"/>
                <a:chExt cx="720000" cy="720000"/>
              </a:xfrm>
            </p:grpSpPr>
            <p:pic>
              <p:nvPicPr>
                <p:cNvPr id="53" name="Рисунок 52">
                  <a:extLst>
                    <a:ext uri="{FF2B5EF4-FFF2-40B4-BE49-F238E27FC236}">
                      <a16:creationId xmlns:a16="http://schemas.microsoft.com/office/drawing/2014/main" xmlns="" id="{275E3ADD-25D9-4863-8A2A-C1FCF0E284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-138113" y="2613280"/>
                  <a:ext cx="720000" cy="720000"/>
                </a:xfrm>
                <a:prstGeom prst="rect">
                  <a:avLst/>
                </a:prstGeom>
              </p:spPr>
            </p:pic>
            <p:sp>
              <p:nvSpPr>
                <p:cNvPr id="54" name="Овал 53">
                  <a:extLst>
                    <a:ext uri="{FF2B5EF4-FFF2-40B4-BE49-F238E27FC236}">
                      <a16:creationId xmlns:a16="http://schemas.microsoft.com/office/drawing/2014/main" xmlns="" id="{2C352FCE-BE59-4500-B823-9725501AC368}"/>
                    </a:ext>
                  </a:extLst>
                </p:cNvPr>
                <p:cNvSpPr/>
                <p:nvPr/>
              </p:nvSpPr>
              <p:spPr>
                <a:xfrm>
                  <a:off x="-7076" y="2744317"/>
                  <a:ext cx="457926" cy="45792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7A7A7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pic>
            <p:nvPicPr>
              <p:cNvPr id="49" name="Рисунок 48">
                <a:extLst>
                  <a:ext uri="{FF2B5EF4-FFF2-40B4-BE49-F238E27FC236}">
                    <a16:creationId xmlns:a16="http://schemas.microsoft.com/office/drawing/2014/main" xmlns="" id="{CA17BA94-07FC-4DBF-8580-2B0F039563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75112" y="5772315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50" name="Рисунок 49">
                <a:extLst>
                  <a:ext uri="{FF2B5EF4-FFF2-40B4-BE49-F238E27FC236}">
                    <a16:creationId xmlns:a16="http://schemas.microsoft.com/office/drawing/2014/main" xmlns="" id="{2F40480A-EE8A-47DC-8CDA-73BF5CF6BF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37672" y="5149204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51" name="Рисунок 50">
                <a:extLst>
                  <a:ext uri="{FF2B5EF4-FFF2-40B4-BE49-F238E27FC236}">
                    <a16:creationId xmlns:a16="http://schemas.microsoft.com/office/drawing/2014/main" xmlns="" id="{90BC8C99-EE18-42A8-AF2F-EA83B52B60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178470" y="5473818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52" name="Рисунок 51">
                <a:extLst>
                  <a:ext uri="{FF2B5EF4-FFF2-40B4-BE49-F238E27FC236}">
                    <a16:creationId xmlns:a16="http://schemas.microsoft.com/office/drawing/2014/main" xmlns="" id="{AE500D6F-487B-4455-9044-D97635C9CC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322397" y="6114697"/>
                <a:ext cx="360000" cy="360000"/>
              </a:xfrm>
              <a:prstGeom prst="rect">
                <a:avLst/>
              </a:prstGeom>
            </p:spPr>
          </p:pic>
        </p:grpSp>
      </p:grpSp>
      <p:grpSp>
        <p:nvGrpSpPr>
          <p:cNvPr id="61" name="Группа 60"/>
          <p:cNvGrpSpPr/>
          <p:nvPr/>
        </p:nvGrpSpPr>
        <p:grpSpPr>
          <a:xfrm>
            <a:off x="6467474" y="5118724"/>
            <a:ext cx="4674659" cy="1229103"/>
            <a:chOff x="6467474" y="5118724"/>
            <a:chExt cx="4674659" cy="1229103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34873183-6DD1-481C-9F6A-E455080FD046}"/>
                </a:ext>
              </a:extLst>
            </p:cNvPr>
            <p:cNvSpPr txBox="1"/>
            <p:nvPr/>
          </p:nvSpPr>
          <p:spPr>
            <a:xfrm>
              <a:off x="7771340" y="5424497"/>
              <a:ext cx="164496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ru-RU" sz="5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319</a:t>
              </a:r>
              <a:endParaRPr lang="ru-RU" sz="3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A6DAE5FB-5689-431A-A041-4EC6C1866994}"/>
                </a:ext>
              </a:extLst>
            </p:cNvPr>
            <p:cNvSpPr txBox="1"/>
            <p:nvPr/>
          </p:nvSpPr>
          <p:spPr>
            <a:xfrm>
              <a:off x="9092139" y="5675504"/>
              <a:ext cx="204999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продуктов</a:t>
              </a:r>
            </a:p>
            <a:p>
              <a:r>
                <a:rPr lang="ru-RU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(код ТРИ в бланке)</a:t>
              </a:r>
            </a:p>
          </p:txBody>
        </p:sp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xmlns="" id="{133324E4-1AD2-4908-953C-396B8AF48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467474" y="5118724"/>
              <a:ext cx="1080000" cy="1080000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6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69" name="Группа 6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7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71" name="Группа 7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7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7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2698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7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14" name="Текст 3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551156" cy="936897"/>
          </a:xfrm>
        </p:spPr>
        <p:txBody>
          <a:bodyPr/>
          <a:lstStyle/>
          <a:p>
            <a:r>
              <a:rPr lang="ru-RU" b="1" dirty="0" smtClean="0"/>
              <a:t>ПОЛЬЗОВАТЕЛИ</a:t>
            </a:r>
            <a:endParaRPr lang="ru-RU" sz="16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F60EFE1-EF38-41D2-A422-EA56EF64D618}"/>
              </a:ext>
            </a:extLst>
          </p:cNvPr>
          <p:cNvSpPr txBox="1"/>
          <p:nvPr/>
        </p:nvSpPr>
        <p:spPr>
          <a:xfrm>
            <a:off x="371473" y="1943995"/>
            <a:ext cx="99409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4286"/>
                </a:solidFill>
              </a:rPr>
              <a:t>Органам государственной власти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 принятия взвешенных экономических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решений, построения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сценариев развития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экономики, прогнозирования 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6" name="Picture 2" descr="Эмблема Правительства Российской Федерации">
            <a:extLst>
              <a:ext uri="{FF2B5EF4-FFF2-40B4-BE49-F238E27FC236}">
                <a16:creationId xmlns:a16="http://schemas.microsoft.com/office/drawing/2014/main" xmlns="" id="{2B50B5A9-C893-4E7D-A45E-08029AF63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898922"/>
            <a:ext cx="812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85ABCB5-4FC6-4654-A436-1CCAC27C41BD}"/>
              </a:ext>
            </a:extLst>
          </p:cNvPr>
          <p:cNvSpPr txBox="1"/>
          <p:nvPr/>
        </p:nvSpPr>
        <p:spPr>
          <a:xfrm>
            <a:off x="1439586" y="2972591"/>
            <a:ext cx="29813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4286"/>
                </a:solidFill>
              </a:rPr>
              <a:t>Правительству Российской Федерации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A6009258-E83F-4EFE-BDC8-E88D463AA9B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53390" y="2898922"/>
            <a:ext cx="720000" cy="720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B9FB92A-1FC5-4EDC-863B-F344A67B6A9F}"/>
              </a:ext>
            </a:extLst>
          </p:cNvPr>
          <p:cNvSpPr txBox="1"/>
          <p:nvPr/>
        </p:nvSpPr>
        <p:spPr>
          <a:xfrm>
            <a:off x="7124189" y="2972591"/>
            <a:ext cx="29813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4286"/>
                </a:solidFill>
              </a:rPr>
              <a:t>Министерствам</a:t>
            </a:r>
          </a:p>
          <a:p>
            <a:r>
              <a:rPr lang="ru-RU" b="1" dirty="0">
                <a:solidFill>
                  <a:srgbClr val="334286"/>
                </a:solidFill>
              </a:rPr>
              <a:t>и ведомствам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B42D8BFC-C5FE-4078-BBB7-6C76000F1667}"/>
              </a:ext>
            </a:extLst>
          </p:cNvPr>
          <p:cNvCxnSpPr>
            <a:cxnSpLocks/>
          </p:cNvCxnSpPr>
          <p:nvPr/>
        </p:nvCxnSpPr>
        <p:spPr>
          <a:xfrm>
            <a:off x="501650" y="4013200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2A6073-202A-42C1-9F23-082CDECCA8E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7650" y="4606819"/>
            <a:ext cx="720000" cy="720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734884B-3B9B-4D36-92C3-945048D15A88}"/>
              </a:ext>
            </a:extLst>
          </p:cNvPr>
          <p:cNvSpPr txBox="1"/>
          <p:nvPr/>
        </p:nvSpPr>
        <p:spPr>
          <a:xfrm>
            <a:off x="1439586" y="4487494"/>
            <a:ext cx="44375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4286"/>
                </a:solidFill>
              </a:rPr>
              <a:t>Международным организациям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идентификации места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страны в международной экономике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E912883C-CBE0-40E2-8F3F-119A1FBFF27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53390" y="4606819"/>
            <a:ext cx="720000" cy="7200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DF8BF38-A0C4-478E-BE21-C014E4CE9EB1}"/>
              </a:ext>
            </a:extLst>
          </p:cNvPr>
          <p:cNvSpPr txBox="1"/>
          <p:nvPr/>
        </p:nvSpPr>
        <p:spPr>
          <a:xfrm>
            <a:off x="7124189" y="4487494"/>
            <a:ext cx="44375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4286"/>
                </a:solidFill>
              </a:rPr>
              <a:t>Научному сообществу и другим пользователям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 проведения научных исследований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8F63DC35-EE87-422C-A077-8F68DAE2F254}"/>
              </a:ext>
            </a:extLst>
          </p:cNvPr>
          <p:cNvCxnSpPr>
            <a:cxnSpLocks/>
          </p:cNvCxnSpPr>
          <p:nvPr/>
        </p:nvCxnSpPr>
        <p:spPr>
          <a:xfrm>
            <a:off x="501650" y="5818578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4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8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9" y="367492"/>
            <a:ext cx="11949112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20" y="1660531"/>
            <a:ext cx="1066043" cy="106604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ED69112-E3DA-4D6E-A4B3-83C36DC9418A}"/>
              </a:ext>
            </a:extLst>
          </p:cNvPr>
          <p:cNvSpPr txBox="1"/>
          <p:nvPr/>
        </p:nvSpPr>
        <p:spPr>
          <a:xfrm>
            <a:off x="1640798" y="1731431"/>
            <a:ext cx="23452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334286"/>
                </a:solidFill>
              </a:rPr>
              <a:t>Цель</a:t>
            </a:r>
            <a:endParaRPr lang="ru-RU" sz="2000" b="1" dirty="0">
              <a:solidFill>
                <a:srgbClr val="334286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581D475-3779-4B28-BBF9-C611B76BA1DC}"/>
              </a:ext>
            </a:extLst>
          </p:cNvPr>
          <p:cNvSpPr txBox="1"/>
          <p:nvPr/>
        </p:nvSpPr>
        <p:spPr>
          <a:xfrm>
            <a:off x="1666454" y="2471660"/>
            <a:ext cx="94982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Информационное обеспечение разработки таблицы использования товаров и услуг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CAD037DF-40F6-40D9-8E8D-B037054CA148}"/>
              </a:ext>
            </a:extLst>
          </p:cNvPr>
          <p:cNvCxnSpPr>
            <a:cxnSpLocks/>
          </p:cNvCxnSpPr>
          <p:nvPr/>
        </p:nvCxnSpPr>
        <p:spPr>
          <a:xfrm>
            <a:off x="501649" y="3600255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74" y="3979893"/>
            <a:ext cx="1241359" cy="123674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380FF60-3757-4AAF-8DEE-9D34ED1C349E}"/>
              </a:ext>
            </a:extLst>
          </p:cNvPr>
          <p:cNvSpPr txBox="1"/>
          <p:nvPr/>
        </p:nvSpPr>
        <p:spPr>
          <a:xfrm>
            <a:off x="1640797" y="3766509"/>
            <a:ext cx="23452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334286"/>
                </a:solidFill>
              </a:rPr>
              <a:t>Задача</a:t>
            </a:r>
            <a:endParaRPr lang="ru-RU" sz="2000" b="1" dirty="0">
              <a:solidFill>
                <a:srgbClr val="334286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192242B-C396-4DE2-B7FF-68707783111C}"/>
              </a:ext>
            </a:extLst>
          </p:cNvPr>
          <p:cNvSpPr txBox="1"/>
          <p:nvPr/>
        </p:nvSpPr>
        <p:spPr>
          <a:xfrm>
            <a:off x="1666454" y="4598265"/>
            <a:ext cx="99305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Получение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детальной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информации о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потребляемых в процессе производства товарах и услугах</a:t>
            </a:r>
          </a:p>
        </p:txBody>
      </p:sp>
    </p:spTree>
    <p:extLst>
      <p:ext uri="{BB962C8B-B14F-4D97-AF65-F5344CB8AC3E}">
        <p14:creationId xmlns:p14="http://schemas.microsoft.com/office/powerpoint/2010/main" val="124256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7BCD287-1D36-4284-AF9F-6D240C7F3FDA}"/>
              </a:ext>
            </a:extLst>
          </p:cNvPr>
          <p:cNvSpPr txBox="1">
            <a:spLocks/>
          </p:cNvSpPr>
          <p:nvPr/>
        </p:nvSpPr>
        <p:spPr>
          <a:xfrm>
            <a:off x="371474" y="712709"/>
            <a:ext cx="11820526" cy="84939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b="1" spc="-30" dirty="0"/>
              <a:t>ФЕДЕРАЛЬНОЕ СТАТИСТИЧЕСКОЕ НАБЛЮДЕНИЕ ЗА ЗАТРАТАМИ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НА ПРОИЗВОДСТВО И ПРОДАЖУ ПРОДУКЦИИ (ТОВАРОВ, РАБОТ, УСЛУГ) ЗА 2021 ГОД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6D95368-7BBA-46AF-A0AE-ED25CF7F5BE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6876" y="1712439"/>
            <a:ext cx="720000" cy="72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ED69112-E3DA-4D6E-A4B3-83C36DC9418A}"/>
              </a:ext>
            </a:extLst>
          </p:cNvPr>
          <p:cNvSpPr txBox="1"/>
          <p:nvPr/>
        </p:nvSpPr>
        <p:spPr>
          <a:xfrm>
            <a:off x="1640798" y="1731431"/>
            <a:ext cx="23452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334286"/>
                </a:solidFill>
              </a:rPr>
              <a:t>Респонденты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581D475-3779-4B28-BBF9-C611B76BA1DC}"/>
              </a:ext>
            </a:extLst>
          </p:cNvPr>
          <p:cNvSpPr txBox="1"/>
          <p:nvPr/>
        </p:nvSpPr>
        <p:spPr>
          <a:xfrm>
            <a:off x="1640797" y="2097675"/>
            <a:ext cx="81714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800" i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Коммерческие нефинансовые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и некоммерческие организации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CAD037DF-40F6-40D9-8E8D-B037054CA148}"/>
              </a:ext>
            </a:extLst>
          </p:cNvPr>
          <p:cNvCxnSpPr>
            <a:cxnSpLocks/>
          </p:cNvCxnSpPr>
          <p:nvPr/>
        </p:nvCxnSpPr>
        <p:spPr>
          <a:xfrm>
            <a:off x="501650" y="2726264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D494E37-3AA1-4E2C-89C8-8FB0A261837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6139" y="3024786"/>
            <a:ext cx="720000" cy="720000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E70CFA38-5218-4E97-BC89-C1DAD102A5B4}"/>
              </a:ext>
            </a:extLst>
          </p:cNvPr>
          <p:cNvGrpSpPr/>
          <p:nvPr/>
        </p:nvGrpSpPr>
        <p:grpSpPr>
          <a:xfrm>
            <a:off x="965592" y="3166625"/>
            <a:ext cx="700862" cy="1084458"/>
            <a:chOff x="295907" y="4970023"/>
            <a:chExt cx="874943" cy="1353819"/>
          </a:xfrm>
        </p:grpSpPr>
        <p:grpSp>
          <p:nvGrpSpPr>
            <p:cNvPr id="11" name="Группа 10">
              <a:extLst>
                <a:ext uri="{FF2B5EF4-FFF2-40B4-BE49-F238E27FC236}">
                  <a16:creationId xmlns="" xmlns:a16="http://schemas.microsoft.com/office/drawing/2014/main" id="{6E367E5A-E3C8-4CBD-82E2-79BAADFF24AF}"/>
                </a:ext>
              </a:extLst>
            </p:cNvPr>
            <p:cNvGrpSpPr/>
            <p:nvPr/>
          </p:nvGrpSpPr>
          <p:grpSpPr>
            <a:xfrm>
              <a:off x="450850" y="4970023"/>
              <a:ext cx="720000" cy="720000"/>
              <a:chOff x="-138113" y="2613280"/>
              <a:chExt cx="720000" cy="720000"/>
            </a:xfrm>
          </p:grpSpPr>
          <p:pic>
            <p:nvPicPr>
              <p:cNvPr id="17" name="Рисунок 16">
                <a:extLst>
                  <a:ext uri="{FF2B5EF4-FFF2-40B4-BE49-F238E27FC236}">
                    <a16:creationId xmlns="" xmlns:a16="http://schemas.microsoft.com/office/drawing/2014/main" id="{99BD8FF3-84BA-485A-A324-C4CFA5022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-138113" y="2613280"/>
                <a:ext cx="720000" cy="720000"/>
              </a:xfrm>
              <a:prstGeom prst="rect">
                <a:avLst/>
              </a:prstGeom>
            </p:spPr>
          </p:pic>
          <p:sp>
            <p:nvSpPr>
              <p:cNvPr id="18" name="Овал 17">
                <a:extLst>
                  <a:ext uri="{FF2B5EF4-FFF2-40B4-BE49-F238E27FC236}">
                    <a16:creationId xmlns="" xmlns:a16="http://schemas.microsoft.com/office/drawing/2014/main" id="{E4C0A3FA-7242-4483-8DB2-85A64ABB7148}"/>
                  </a:ext>
                </a:extLst>
              </p:cNvPr>
              <p:cNvSpPr/>
              <p:nvPr/>
            </p:nvSpPr>
            <p:spPr>
              <a:xfrm>
                <a:off x="-7076" y="2744317"/>
                <a:ext cx="457926" cy="4579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A7A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12" name="Группа 11">
              <a:extLst>
                <a:ext uri="{FF2B5EF4-FFF2-40B4-BE49-F238E27FC236}">
                  <a16:creationId xmlns="" xmlns:a16="http://schemas.microsoft.com/office/drawing/2014/main" id="{C7FD61A6-9EEA-4420-90B7-A2EDFDD7CB53}"/>
                </a:ext>
              </a:extLst>
            </p:cNvPr>
            <p:cNvGrpSpPr/>
            <p:nvPr/>
          </p:nvGrpSpPr>
          <p:grpSpPr>
            <a:xfrm>
              <a:off x="295907" y="5603842"/>
              <a:ext cx="720000" cy="720000"/>
              <a:chOff x="-138113" y="2613280"/>
              <a:chExt cx="720000" cy="720000"/>
            </a:xfrm>
          </p:grpSpPr>
          <p:pic>
            <p:nvPicPr>
              <p:cNvPr id="15" name="Рисунок 14">
                <a:extLst>
                  <a:ext uri="{FF2B5EF4-FFF2-40B4-BE49-F238E27FC236}">
                    <a16:creationId xmlns="" xmlns:a16="http://schemas.microsoft.com/office/drawing/2014/main" id="{5775DE37-384D-4DCD-9C6E-6018A19D10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-138113" y="2613280"/>
                <a:ext cx="720000" cy="720000"/>
              </a:xfrm>
              <a:prstGeom prst="rect">
                <a:avLst/>
              </a:prstGeom>
            </p:spPr>
          </p:pic>
          <p:sp>
            <p:nvSpPr>
              <p:cNvPr id="16" name="Овал 15">
                <a:extLst>
                  <a:ext uri="{FF2B5EF4-FFF2-40B4-BE49-F238E27FC236}">
                    <a16:creationId xmlns="" xmlns:a16="http://schemas.microsoft.com/office/drawing/2014/main" id="{4A1B23ED-C2EB-498E-8882-13242E172374}"/>
                  </a:ext>
                </a:extLst>
              </p:cNvPr>
              <p:cNvSpPr/>
              <p:nvPr/>
            </p:nvSpPr>
            <p:spPr>
              <a:xfrm>
                <a:off x="-7076" y="2744317"/>
                <a:ext cx="457926" cy="4579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A7A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pic>
          <p:nvPicPr>
            <p:cNvPr id="13" name="Рисунок 12">
              <a:extLst>
                <a:ext uri="{FF2B5EF4-FFF2-40B4-BE49-F238E27FC236}">
                  <a16:creationId xmlns="" xmlns:a16="http://schemas.microsoft.com/office/drawing/2014/main" id="{97E1B518-C5E0-4010-ACDA-C2B13073F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75112" y="5772315"/>
              <a:ext cx="360000" cy="360000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="" xmlns:a16="http://schemas.microsoft.com/office/drawing/2014/main" id="{1291410D-5CF8-4437-BA30-D4D73F2CB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37672" y="5149204"/>
              <a:ext cx="360000" cy="36000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380FF60-3757-4AAF-8DEE-9D34ED1C349E}"/>
              </a:ext>
            </a:extLst>
          </p:cNvPr>
          <p:cNvSpPr txBox="1"/>
          <p:nvPr/>
        </p:nvSpPr>
        <p:spPr>
          <a:xfrm>
            <a:off x="1640798" y="3018364"/>
            <a:ext cx="23452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334286"/>
                </a:solidFill>
              </a:rPr>
              <a:t>Организация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192242B-C396-4DE2-B7FF-68707783111C}"/>
              </a:ext>
            </a:extLst>
          </p:cNvPr>
          <p:cNvSpPr txBox="1"/>
          <p:nvPr/>
        </p:nvSpPr>
        <p:spPr>
          <a:xfrm>
            <a:off x="1640798" y="3384608"/>
            <a:ext cx="54271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800" b="1" dirty="0">
                <a:solidFill>
                  <a:srgbClr val="FF0000"/>
                </a:solidFill>
              </a:rPr>
              <a:t>приложения к ф. № </a:t>
            </a:r>
            <a:r>
              <a:rPr lang="ru-RU" sz="1800" b="1" dirty="0" smtClean="0">
                <a:solidFill>
                  <a:srgbClr val="FF0000"/>
                </a:solidFill>
              </a:rPr>
              <a:t>1</a:t>
            </a:r>
            <a:r>
              <a:rPr lang="ru-RU" b="1" dirty="0">
                <a:solidFill>
                  <a:srgbClr val="FF0000"/>
                </a:solidFill>
              </a:rPr>
              <a:t>– предприятие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дифференцированные по видам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деятельности</a:t>
            </a:r>
          </a:p>
          <a:p>
            <a:pPr lvl="0"/>
            <a:r>
              <a:rPr lang="ru-RU" b="1" dirty="0">
                <a:solidFill>
                  <a:srgbClr val="FF0000"/>
                </a:solidFill>
              </a:rPr>
              <a:t>ф</a:t>
            </a:r>
            <a:r>
              <a:rPr lang="ru-RU" b="1" dirty="0" smtClean="0">
                <a:solidFill>
                  <a:srgbClr val="FF0000"/>
                </a:solidFill>
              </a:rPr>
              <a:t>орма ТЗВ-бюджет</a:t>
            </a:r>
            <a:endParaRPr lang="ru-RU" sz="1800" b="1" dirty="0">
              <a:solidFill>
                <a:srgbClr val="FF0000"/>
              </a:solidFill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EE6902AD-70C2-41DD-8685-C65949108D62}"/>
              </a:ext>
            </a:extLst>
          </p:cNvPr>
          <p:cNvCxnSpPr>
            <a:cxnSpLocks/>
          </p:cNvCxnSpPr>
          <p:nvPr/>
        </p:nvCxnSpPr>
        <p:spPr>
          <a:xfrm>
            <a:off x="501650" y="4499557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787341FC-0257-466D-87B1-CDE1D56BD87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2208" y="4681726"/>
            <a:ext cx="900000" cy="900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59D169A-F9EF-4728-9ED9-4216283E04CA}"/>
              </a:ext>
            </a:extLst>
          </p:cNvPr>
          <p:cNvSpPr txBox="1"/>
          <p:nvPr/>
        </p:nvSpPr>
        <p:spPr>
          <a:xfrm>
            <a:off x="1640798" y="4552390"/>
            <a:ext cx="23452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334286"/>
                </a:solidFill>
              </a:rPr>
              <a:t>Показатели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40AE681-FC16-499D-B6A9-E081943062A1}"/>
              </a:ext>
            </a:extLst>
          </p:cNvPr>
          <p:cNvSpPr txBox="1"/>
          <p:nvPr/>
        </p:nvSpPr>
        <p:spPr>
          <a:xfrm>
            <a:off x="1649266" y="4918634"/>
            <a:ext cx="9082465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Детализированные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расходы в разрезе группировок номенклатур продуктов ТРИ: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приобретение сырья, материалов,  топлива, покупных полуфабрикатов и комплектующих изделий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оплате отдельных видов работ и услуг сторонних организаций</a:t>
            </a:r>
          </a:p>
        </p:txBody>
      </p:sp>
      <p:sp>
        <p:nvSpPr>
          <p:cNvPr id="25" name="object 11">
            <a:extLst>
              <a:ext uri="{FF2B5EF4-FFF2-40B4-BE49-F238E27FC236}">
                <a16:creationId xmlns:a16="http://schemas.microsoft.com/office/drawing/2014/main" xmlns="" id="{E7D5C25E-08D6-344C-B0C6-CB0D11FF9875}"/>
              </a:ext>
            </a:extLst>
          </p:cNvPr>
          <p:cNvSpPr/>
          <p:nvPr/>
        </p:nvSpPr>
        <p:spPr>
          <a:xfrm flipV="1">
            <a:off x="8400256" y="177800"/>
            <a:ext cx="3443120" cy="49992"/>
          </a:xfrm>
          <a:custGeom>
            <a:avLst/>
            <a:gdLst/>
            <a:ahLst/>
            <a:cxnLst/>
            <a:rect l="l" t="t" r="r" b="b"/>
            <a:pathLst>
              <a:path w="3249929">
                <a:moveTo>
                  <a:pt x="0" y="0"/>
                </a:moveTo>
                <a:lnTo>
                  <a:pt x="3249561" y="0"/>
                </a:lnTo>
              </a:path>
            </a:pathLst>
          </a:custGeom>
          <a:ln w="25400">
            <a:solidFill>
              <a:srgbClr val="FFC32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44386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17871</TotalTime>
  <Words>3433</Words>
  <Application>Microsoft Office PowerPoint</Application>
  <PresentationFormat>Произвольный</PresentationFormat>
  <Paragraphs>669</Paragraphs>
  <Slides>33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Воробкало Светлана Николаевна</cp:lastModifiedBy>
  <cp:revision>1067</cp:revision>
  <cp:lastPrinted>2021-03-29T13:22:40Z</cp:lastPrinted>
  <dcterms:created xsi:type="dcterms:W3CDTF">2020-03-31T09:31:17Z</dcterms:created>
  <dcterms:modified xsi:type="dcterms:W3CDTF">2022-01-26T06:18:17Z</dcterms:modified>
</cp:coreProperties>
</file>